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1" r:id="rId4"/>
    <p:sldId id="260" r:id="rId5"/>
    <p:sldId id="268" r:id="rId6"/>
    <p:sldId id="275" r:id="rId7"/>
    <p:sldId id="263" r:id="rId8"/>
    <p:sldId id="285" r:id="rId9"/>
    <p:sldId id="264" r:id="rId10"/>
    <p:sldId id="266" r:id="rId11"/>
    <p:sldId id="272" r:id="rId12"/>
    <p:sldId id="271" r:id="rId13"/>
    <p:sldId id="262" r:id="rId14"/>
    <p:sldId id="274" r:id="rId15"/>
    <p:sldId id="278" r:id="rId16"/>
    <p:sldId id="279" r:id="rId17"/>
    <p:sldId id="283" r:id="rId18"/>
    <p:sldId id="280" r:id="rId19"/>
    <p:sldId id="284" r:id="rId20"/>
    <p:sldId id="269" r:id="rId21"/>
    <p:sldId id="265"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61" d="100"/>
          <a:sy n="61" d="100"/>
        </p:scale>
        <p:origin x="97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D9743-F227-4843-91CD-2DB012B0F8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4FA238-29E6-40A2-8C3B-83F0509FD4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05FE0D-01A5-420D-B44E-A5F99C323EF2}"/>
              </a:ext>
            </a:extLst>
          </p:cNvPr>
          <p:cNvSpPr>
            <a:spLocks noGrp="1"/>
          </p:cNvSpPr>
          <p:nvPr>
            <p:ph type="dt" sz="half" idx="10"/>
          </p:nvPr>
        </p:nvSpPr>
        <p:spPr/>
        <p:txBody>
          <a:bodyPr/>
          <a:lstStyle/>
          <a:p>
            <a:fld id="{E0127737-A643-4913-B0B1-04316F48AF46}" type="datetimeFigureOut">
              <a:rPr lang="en-US" smtClean="0"/>
              <a:t>7/30/2023</a:t>
            </a:fld>
            <a:endParaRPr lang="en-US"/>
          </a:p>
        </p:txBody>
      </p:sp>
      <p:sp>
        <p:nvSpPr>
          <p:cNvPr id="5" name="Footer Placeholder 4">
            <a:extLst>
              <a:ext uri="{FF2B5EF4-FFF2-40B4-BE49-F238E27FC236}">
                <a16:creationId xmlns:a16="http://schemas.microsoft.com/office/drawing/2014/main" id="{F6B86690-4B64-4574-93EE-499756B76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F70013-698A-4DD1-839D-CCC4938B2DA6}"/>
              </a:ext>
            </a:extLst>
          </p:cNvPr>
          <p:cNvSpPr>
            <a:spLocks noGrp="1"/>
          </p:cNvSpPr>
          <p:nvPr>
            <p:ph type="sldNum" sz="quarter" idx="12"/>
          </p:nvPr>
        </p:nvSpPr>
        <p:spPr/>
        <p:txBody>
          <a:bodyPr/>
          <a:lstStyle/>
          <a:p>
            <a:fld id="{46BC626C-735C-4DF9-9E93-AA61FA96F702}" type="slidenum">
              <a:rPr lang="en-US" smtClean="0"/>
              <a:t>‹#›</a:t>
            </a:fld>
            <a:endParaRPr lang="en-US"/>
          </a:p>
        </p:txBody>
      </p:sp>
    </p:spTree>
    <p:extLst>
      <p:ext uri="{BB962C8B-B14F-4D97-AF65-F5344CB8AC3E}">
        <p14:creationId xmlns:p14="http://schemas.microsoft.com/office/powerpoint/2010/main" val="3742893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0B5CE-76EE-421A-B993-4C135E4E7A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ED0D0C-ADB6-4F82-BDA5-F0AAD6F53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2C2E-A5C8-48FB-B0B2-C83615424892}"/>
              </a:ext>
            </a:extLst>
          </p:cNvPr>
          <p:cNvSpPr>
            <a:spLocks noGrp="1"/>
          </p:cNvSpPr>
          <p:nvPr>
            <p:ph type="dt" sz="half" idx="10"/>
          </p:nvPr>
        </p:nvSpPr>
        <p:spPr/>
        <p:txBody>
          <a:bodyPr/>
          <a:lstStyle/>
          <a:p>
            <a:fld id="{E0127737-A643-4913-B0B1-04316F48AF46}" type="datetimeFigureOut">
              <a:rPr lang="en-US" smtClean="0"/>
              <a:t>7/30/2023</a:t>
            </a:fld>
            <a:endParaRPr lang="en-US"/>
          </a:p>
        </p:txBody>
      </p:sp>
      <p:sp>
        <p:nvSpPr>
          <p:cNvPr id="5" name="Footer Placeholder 4">
            <a:extLst>
              <a:ext uri="{FF2B5EF4-FFF2-40B4-BE49-F238E27FC236}">
                <a16:creationId xmlns:a16="http://schemas.microsoft.com/office/drawing/2014/main" id="{21DA29AA-59B3-4235-94B1-247CE5C5B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8CF69-C9A2-4E43-B505-239F8AF1A16B}"/>
              </a:ext>
            </a:extLst>
          </p:cNvPr>
          <p:cNvSpPr>
            <a:spLocks noGrp="1"/>
          </p:cNvSpPr>
          <p:nvPr>
            <p:ph type="sldNum" sz="quarter" idx="12"/>
          </p:nvPr>
        </p:nvSpPr>
        <p:spPr/>
        <p:txBody>
          <a:bodyPr/>
          <a:lstStyle/>
          <a:p>
            <a:fld id="{46BC626C-735C-4DF9-9E93-AA61FA96F702}" type="slidenum">
              <a:rPr lang="en-US" smtClean="0"/>
              <a:t>‹#›</a:t>
            </a:fld>
            <a:endParaRPr lang="en-US"/>
          </a:p>
        </p:txBody>
      </p:sp>
    </p:spTree>
    <p:extLst>
      <p:ext uri="{BB962C8B-B14F-4D97-AF65-F5344CB8AC3E}">
        <p14:creationId xmlns:p14="http://schemas.microsoft.com/office/powerpoint/2010/main" val="2896437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5A606-2706-49C3-AD17-7C4313A6CD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2A550E-7E26-4616-A529-3811011FC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8A6FD-AF1A-4A3C-8490-49F4CB8F20A9}"/>
              </a:ext>
            </a:extLst>
          </p:cNvPr>
          <p:cNvSpPr>
            <a:spLocks noGrp="1"/>
          </p:cNvSpPr>
          <p:nvPr>
            <p:ph type="dt" sz="half" idx="10"/>
          </p:nvPr>
        </p:nvSpPr>
        <p:spPr/>
        <p:txBody>
          <a:bodyPr/>
          <a:lstStyle/>
          <a:p>
            <a:fld id="{E0127737-A643-4913-B0B1-04316F48AF46}" type="datetimeFigureOut">
              <a:rPr lang="en-US" smtClean="0"/>
              <a:t>7/30/2023</a:t>
            </a:fld>
            <a:endParaRPr lang="en-US"/>
          </a:p>
        </p:txBody>
      </p:sp>
      <p:sp>
        <p:nvSpPr>
          <p:cNvPr id="5" name="Footer Placeholder 4">
            <a:extLst>
              <a:ext uri="{FF2B5EF4-FFF2-40B4-BE49-F238E27FC236}">
                <a16:creationId xmlns:a16="http://schemas.microsoft.com/office/drawing/2014/main" id="{99AA31E4-C130-4892-B70A-4E07E1758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914D1-4364-41D0-BD6A-43CC976106F0}"/>
              </a:ext>
            </a:extLst>
          </p:cNvPr>
          <p:cNvSpPr>
            <a:spLocks noGrp="1"/>
          </p:cNvSpPr>
          <p:nvPr>
            <p:ph type="sldNum" sz="quarter" idx="12"/>
          </p:nvPr>
        </p:nvSpPr>
        <p:spPr/>
        <p:txBody>
          <a:bodyPr/>
          <a:lstStyle/>
          <a:p>
            <a:fld id="{46BC626C-735C-4DF9-9E93-AA61FA96F702}" type="slidenum">
              <a:rPr lang="en-US" smtClean="0"/>
              <a:t>‹#›</a:t>
            </a:fld>
            <a:endParaRPr lang="en-US"/>
          </a:p>
        </p:txBody>
      </p:sp>
    </p:spTree>
    <p:extLst>
      <p:ext uri="{BB962C8B-B14F-4D97-AF65-F5344CB8AC3E}">
        <p14:creationId xmlns:p14="http://schemas.microsoft.com/office/powerpoint/2010/main" val="1676601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A41FE-158F-4251-B5E6-517F8F362C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F33646-CF1F-44A1-B5EA-4FA9BF855A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7E48E-EB59-43D0-AA20-D76E65470D7A}"/>
              </a:ext>
            </a:extLst>
          </p:cNvPr>
          <p:cNvSpPr>
            <a:spLocks noGrp="1"/>
          </p:cNvSpPr>
          <p:nvPr>
            <p:ph type="dt" sz="half" idx="10"/>
          </p:nvPr>
        </p:nvSpPr>
        <p:spPr/>
        <p:txBody>
          <a:bodyPr/>
          <a:lstStyle/>
          <a:p>
            <a:fld id="{E0127737-A643-4913-B0B1-04316F48AF46}" type="datetimeFigureOut">
              <a:rPr lang="en-US" smtClean="0"/>
              <a:t>7/30/2023</a:t>
            </a:fld>
            <a:endParaRPr lang="en-US"/>
          </a:p>
        </p:txBody>
      </p:sp>
      <p:sp>
        <p:nvSpPr>
          <p:cNvPr id="5" name="Footer Placeholder 4">
            <a:extLst>
              <a:ext uri="{FF2B5EF4-FFF2-40B4-BE49-F238E27FC236}">
                <a16:creationId xmlns:a16="http://schemas.microsoft.com/office/drawing/2014/main" id="{FE88564C-9A15-4EBA-8F6C-7851556C6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C65A2-71F6-4D17-A757-15026B73663A}"/>
              </a:ext>
            </a:extLst>
          </p:cNvPr>
          <p:cNvSpPr>
            <a:spLocks noGrp="1"/>
          </p:cNvSpPr>
          <p:nvPr>
            <p:ph type="sldNum" sz="quarter" idx="12"/>
          </p:nvPr>
        </p:nvSpPr>
        <p:spPr/>
        <p:txBody>
          <a:bodyPr/>
          <a:lstStyle/>
          <a:p>
            <a:fld id="{46BC626C-735C-4DF9-9E93-AA61FA96F702}" type="slidenum">
              <a:rPr lang="en-US" smtClean="0"/>
              <a:t>‹#›</a:t>
            </a:fld>
            <a:endParaRPr lang="en-US"/>
          </a:p>
        </p:txBody>
      </p:sp>
    </p:spTree>
    <p:extLst>
      <p:ext uri="{BB962C8B-B14F-4D97-AF65-F5344CB8AC3E}">
        <p14:creationId xmlns:p14="http://schemas.microsoft.com/office/powerpoint/2010/main" val="3002155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46D64-CBAC-4124-AA36-171928EF5C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3802EC-469C-40BE-98CC-31C63E6F3C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FB2E72-D7A5-4BF2-B120-B5DBE579814A}"/>
              </a:ext>
            </a:extLst>
          </p:cNvPr>
          <p:cNvSpPr>
            <a:spLocks noGrp="1"/>
          </p:cNvSpPr>
          <p:nvPr>
            <p:ph type="dt" sz="half" idx="10"/>
          </p:nvPr>
        </p:nvSpPr>
        <p:spPr/>
        <p:txBody>
          <a:bodyPr/>
          <a:lstStyle/>
          <a:p>
            <a:fld id="{E0127737-A643-4913-B0B1-04316F48AF46}" type="datetimeFigureOut">
              <a:rPr lang="en-US" smtClean="0"/>
              <a:t>7/30/2023</a:t>
            </a:fld>
            <a:endParaRPr lang="en-US"/>
          </a:p>
        </p:txBody>
      </p:sp>
      <p:sp>
        <p:nvSpPr>
          <p:cNvPr id="5" name="Footer Placeholder 4">
            <a:extLst>
              <a:ext uri="{FF2B5EF4-FFF2-40B4-BE49-F238E27FC236}">
                <a16:creationId xmlns:a16="http://schemas.microsoft.com/office/drawing/2014/main" id="{8684B86F-5BBB-440A-BC78-30BADBA4F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0201D-9AFD-4025-8F46-E59D6501B7EA}"/>
              </a:ext>
            </a:extLst>
          </p:cNvPr>
          <p:cNvSpPr>
            <a:spLocks noGrp="1"/>
          </p:cNvSpPr>
          <p:nvPr>
            <p:ph type="sldNum" sz="quarter" idx="12"/>
          </p:nvPr>
        </p:nvSpPr>
        <p:spPr/>
        <p:txBody>
          <a:bodyPr/>
          <a:lstStyle/>
          <a:p>
            <a:fld id="{46BC626C-735C-4DF9-9E93-AA61FA96F702}" type="slidenum">
              <a:rPr lang="en-US" smtClean="0"/>
              <a:t>‹#›</a:t>
            </a:fld>
            <a:endParaRPr lang="en-US"/>
          </a:p>
        </p:txBody>
      </p:sp>
    </p:spTree>
    <p:extLst>
      <p:ext uri="{BB962C8B-B14F-4D97-AF65-F5344CB8AC3E}">
        <p14:creationId xmlns:p14="http://schemas.microsoft.com/office/powerpoint/2010/main" val="371639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CBEE0-058E-4A8E-828F-F4BB633720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ED700-2E52-4AAC-8334-F28AF302D1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52C102-2462-499F-8DE7-394CF9488D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7623C6-C575-4059-8BC0-E4C33AA0734F}"/>
              </a:ext>
            </a:extLst>
          </p:cNvPr>
          <p:cNvSpPr>
            <a:spLocks noGrp="1"/>
          </p:cNvSpPr>
          <p:nvPr>
            <p:ph type="dt" sz="half" idx="10"/>
          </p:nvPr>
        </p:nvSpPr>
        <p:spPr/>
        <p:txBody>
          <a:bodyPr/>
          <a:lstStyle/>
          <a:p>
            <a:fld id="{E0127737-A643-4913-B0B1-04316F48AF46}" type="datetimeFigureOut">
              <a:rPr lang="en-US" smtClean="0"/>
              <a:t>7/30/2023</a:t>
            </a:fld>
            <a:endParaRPr lang="en-US"/>
          </a:p>
        </p:txBody>
      </p:sp>
      <p:sp>
        <p:nvSpPr>
          <p:cNvPr id="6" name="Footer Placeholder 5">
            <a:extLst>
              <a:ext uri="{FF2B5EF4-FFF2-40B4-BE49-F238E27FC236}">
                <a16:creationId xmlns:a16="http://schemas.microsoft.com/office/drawing/2014/main" id="{54ECBD25-EF5B-42A6-A42C-14843D5C91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AD054-40C3-4913-9B76-0F0FD4C830ED}"/>
              </a:ext>
            </a:extLst>
          </p:cNvPr>
          <p:cNvSpPr>
            <a:spLocks noGrp="1"/>
          </p:cNvSpPr>
          <p:nvPr>
            <p:ph type="sldNum" sz="quarter" idx="12"/>
          </p:nvPr>
        </p:nvSpPr>
        <p:spPr/>
        <p:txBody>
          <a:bodyPr/>
          <a:lstStyle/>
          <a:p>
            <a:fld id="{46BC626C-735C-4DF9-9E93-AA61FA96F702}" type="slidenum">
              <a:rPr lang="en-US" smtClean="0"/>
              <a:t>‹#›</a:t>
            </a:fld>
            <a:endParaRPr lang="en-US"/>
          </a:p>
        </p:txBody>
      </p:sp>
    </p:spTree>
    <p:extLst>
      <p:ext uri="{BB962C8B-B14F-4D97-AF65-F5344CB8AC3E}">
        <p14:creationId xmlns:p14="http://schemas.microsoft.com/office/powerpoint/2010/main" val="3351409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A7FA6-FDBF-4BFA-AF05-E01CB15256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840C86-6B17-4F80-9152-C3BF37F822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6489AF-43ED-4428-8174-307167B325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C25D32-83C3-4484-AACD-DBF8D504EB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F43ACB-F091-47FB-9E22-740D9E2A9A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9B7FA6-6904-42CB-82EE-B90C51B54734}"/>
              </a:ext>
            </a:extLst>
          </p:cNvPr>
          <p:cNvSpPr>
            <a:spLocks noGrp="1"/>
          </p:cNvSpPr>
          <p:nvPr>
            <p:ph type="dt" sz="half" idx="10"/>
          </p:nvPr>
        </p:nvSpPr>
        <p:spPr/>
        <p:txBody>
          <a:bodyPr/>
          <a:lstStyle/>
          <a:p>
            <a:fld id="{E0127737-A643-4913-B0B1-04316F48AF46}" type="datetimeFigureOut">
              <a:rPr lang="en-US" smtClean="0"/>
              <a:t>7/30/2023</a:t>
            </a:fld>
            <a:endParaRPr lang="en-US"/>
          </a:p>
        </p:txBody>
      </p:sp>
      <p:sp>
        <p:nvSpPr>
          <p:cNvPr id="8" name="Footer Placeholder 7">
            <a:extLst>
              <a:ext uri="{FF2B5EF4-FFF2-40B4-BE49-F238E27FC236}">
                <a16:creationId xmlns:a16="http://schemas.microsoft.com/office/drawing/2014/main" id="{C8CDCE05-6F0E-4E8F-8037-6C53D72BDE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4B922D-5C5D-4FEF-BB6B-793FEE1DA374}"/>
              </a:ext>
            </a:extLst>
          </p:cNvPr>
          <p:cNvSpPr>
            <a:spLocks noGrp="1"/>
          </p:cNvSpPr>
          <p:nvPr>
            <p:ph type="sldNum" sz="quarter" idx="12"/>
          </p:nvPr>
        </p:nvSpPr>
        <p:spPr/>
        <p:txBody>
          <a:bodyPr/>
          <a:lstStyle/>
          <a:p>
            <a:fld id="{46BC626C-735C-4DF9-9E93-AA61FA96F702}" type="slidenum">
              <a:rPr lang="en-US" smtClean="0"/>
              <a:t>‹#›</a:t>
            </a:fld>
            <a:endParaRPr lang="en-US"/>
          </a:p>
        </p:txBody>
      </p:sp>
    </p:spTree>
    <p:extLst>
      <p:ext uri="{BB962C8B-B14F-4D97-AF65-F5344CB8AC3E}">
        <p14:creationId xmlns:p14="http://schemas.microsoft.com/office/powerpoint/2010/main" val="2293948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80EF-2749-46C7-858A-A083DAFECB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78C075-ECF6-4023-AFDD-9393079CB7CC}"/>
              </a:ext>
            </a:extLst>
          </p:cNvPr>
          <p:cNvSpPr>
            <a:spLocks noGrp="1"/>
          </p:cNvSpPr>
          <p:nvPr>
            <p:ph type="dt" sz="half" idx="10"/>
          </p:nvPr>
        </p:nvSpPr>
        <p:spPr/>
        <p:txBody>
          <a:bodyPr/>
          <a:lstStyle/>
          <a:p>
            <a:fld id="{E0127737-A643-4913-B0B1-04316F48AF46}" type="datetimeFigureOut">
              <a:rPr lang="en-US" smtClean="0"/>
              <a:t>7/30/2023</a:t>
            </a:fld>
            <a:endParaRPr lang="en-US"/>
          </a:p>
        </p:txBody>
      </p:sp>
      <p:sp>
        <p:nvSpPr>
          <p:cNvPr id="4" name="Footer Placeholder 3">
            <a:extLst>
              <a:ext uri="{FF2B5EF4-FFF2-40B4-BE49-F238E27FC236}">
                <a16:creationId xmlns:a16="http://schemas.microsoft.com/office/drawing/2014/main" id="{EBBB63F1-4C86-42CD-A9EB-061537D15A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41837D-351D-4DA0-B539-767325F6C004}"/>
              </a:ext>
            </a:extLst>
          </p:cNvPr>
          <p:cNvSpPr>
            <a:spLocks noGrp="1"/>
          </p:cNvSpPr>
          <p:nvPr>
            <p:ph type="sldNum" sz="quarter" idx="12"/>
          </p:nvPr>
        </p:nvSpPr>
        <p:spPr/>
        <p:txBody>
          <a:bodyPr/>
          <a:lstStyle/>
          <a:p>
            <a:fld id="{46BC626C-735C-4DF9-9E93-AA61FA96F702}" type="slidenum">
              <a:rPr lang="en-US" smtClean="0"/>
              <a:t>‹#›</a:t>
            </a:fld>
            <a:endParaRPr lang="en-US"/>
          </a:p>
        </p:txBody>
      </p:sp>
    </p:spTree>
    <p:extLst>
      <p:ext uri="{BB962C8B-B14F-4D97-AF65-F5344CB8AC3E}">
        <p14:creationId xmlns:p14="http://schemas.microsoft.com/office/powerpoint/2010/main" val="1245989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2165DB-D4C1-4493-8E47-460762D2726C}"/>
              </a:ext>
            </a:extLst>
          </p:cNvPr>
          <p:cNvSpPr>
            <a:spLocks noGrp="1"/>
          </p:cNvSpPr>
          <p:nvPr>
            <p:ph type="dt" sz="half" idx="10"/>
          </p:nvPr>
        </p:nvSpPr>
        <p:spPr/>
        <p:txBody>
          <a:bodyPr/>
          <a:lstStyle/>
          <a:p>
            <a:fld id="{E0127737-A643-4913-B0B1-04316F48AF46}" type="datetimeFigureOut">
              <a:rPr lang="en-US" smtClean="0"/>
              <a:t>7/30/2023</a:t>
            </a:fld>
            <a:endParaRPr lang="en-US"/>
          </a:p>
        </p:txBody>
      </p:sp>
      <p:sp>
        <p:nvSpPr>
          <p:cNvPr id="3" name="Footer Placeholder 2">
            <a:extLst>
              <a:ext uri="{FF2B5EF4-FFF2-40B4-BE49-F238E27FC236}">
                <a16:creationId xmlns:a16="http://schemas.microsoft.com/office/drawing/2014/main" id="{F6FEC372-4A79-4382-8C9C-2B8A2D880B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2ACB4D-AFA1-4E13-A2A3-BE23BC232CD1}"/>
              </a:ext>
            </a:extLst>
          </p:cNvPr>
          <p:cNvSpPr>
            <a:spLocks noGrp="1"/>
          </p:cNvSpPr>
          <p:nvPr>
            <p:ph type="sldNum" sz="quarter" idx="12"/>
          </p:nvPr>
        </p:nvSpPr>
        <p:spPr/>
        <p:txBody>
          <a:bodyPr/>
          <a:lstStyle/>
          <a:p>
            <a:fld id="{46BC626C-735C-4DF9-9E93-AA61FA96F702}" type="slidenum">
              <a:rPr lang="en-US" smtClean="0"/>
              <a:t>‹#›</a:t>
            </a:fld>
            <a:endParaRPr lang="en-US"/>
          </a:p>
        </p:txBody>
      </p:sp>
    </p:spTree>
    <p:extLst>
      <p:ext uri="{BB962C8B-B14F-4D97-AF65-F5344CB8AC3E}">
        <p14:creationId xmlns:p14="http://schemas.microsoft.com/office/powerpoint/2010/main" val="1325784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CE73F-C629-49B1-AF6F-1B2F072795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6871AD-B172-42AE-8389-A9967C4CEA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FE511D-601B-4561-9361-31ED35B49E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F7D464-5E90-45F4-9D7D-EFF1800A12A7}"/>
              </a:ext>
            </a:extLst>
          </p:cNvPr>
          <p:cNvSpPr>
            <a:spLocks noGrp="1"/>
          </p:cNvSpPr>
          <p:nvPr>
            <p:ph type="dt" sz="half" idx="10"/>
          </p:nvPr>
        </p:nvSpPr>
        <p:spPr/>
        <p:txBody>
          <a:bodyPr/>
          <a:lstStyle/>
          <a:p>
            <a:fld id="{E0127737-A643-4913-B0B1-04316F48AF46}" type="datetimeFigureOut">
              <a:rPr lang="en-US" smtClean="0"/>
              <a:t>7/30/2023</a:t>
            </a:fld>
            <a:endParaRPr lang="en-US"/>
          </a:p>
        </p:txBody>
      </p:sp>
      <p:sp>
        <p:nvSpPr>
          <p:cNvPr id="6" name="Footer Placeholder 5">
            <a:extLst>
              <a:ext uri="{FF2B5EF4-FFF2-40B4-BE49-F238E27FC236}">
                <a16:creationId xmlns:a16="http://schemas.microsoft.com/office/drawing/2014/main" id="{4780A45C-8176-4608-B6AE-8892AA9393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6F4845-A02B-4DB5-BCAA-9DBBD89AB3AE}"/>
              </a:ext>
            </a:extLst>
          </p:cNvPr>
          <p:cNvSpPr>
            <a:spLocks noGrp="1"/>
          </p:cNvSpPr>
          <p:nvPr>
            <p:ph type="sldNum" sz="quarter" idx="12"/>
          </p:nvPr>
        </p:nvSpPr>
        <p:spPr/>
        <p:txBody>
          <a:bodyPr/>
          <a:lstStyle/>
          <a:p>
            <a:fld id="{46BC626C-735C-4DF9-9E93-AA61FA96F702}" type="slidenum">
              <a:rPr lang="en-US" smtClean="0"/>
              <a:t>‹#›</a:t>
            </a:fld>
            <a:endParaRPr lang="en-US"/>
          </a:p>
        </p:txBody>
      </p:sp>
    </p:spTree>
    <p:extLst>
      <p:ext uri="{BB962C8B-B14F-4D97-AF65-F5344CB8AC3E}">
        <p14:creationId xmlns:p14="http://schemas.microsoft.com/office/powerpoint/2010/main" val="869077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1C37C-D1A1-4C3E-B361-FCD01829B1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B70CC6-E677-424D-A47B-CD0693FAB9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8E06D5-4BE6-4953-BBC6-8A89956D1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C3AD77-EEFA-45DD-B23A-2204886F22CA}"/>
              </a:ext>
            </a:extLst>
          </p:cNvPr>
          <p:cNvSpPr>
            <a:spLocks noGrp="1"/>
          </p:cNvSpPr>
          <p:nvPr>
            <p:ph type="dt" sz="half" idx="10"/>
          </p:nvPr>
        </p:nvSpPr>
        <p:spPr/>
        <p:txBody>
          <a:bodyPr/>
          <a:lstStyle/>
          <a:p>
            <a:fld id="{E0127737-A643-4913-B0B1-04316F48AF46}" type="datetimeFigureOut">
              <a:rPr lang="en-US" smtClean="0"/>
              <a:t>7/30/2023</a:t>
            </a:fld>
            <a:endParaRPr lang="en-US"/>
          </a:p>
        </p:txBody>
      </p:sp>
      <p:sp>
        <p:nvSpPr>
          <p:cNvPr id="6" name="Footer Placeholder 5">
            <a:extLst>
              <a:ext uri="{FF2B5EF4-FFF2-40B4-BE49-F238E27FC236}">
                <a16:creationId xmlns:a16="http://schemas.microsoft.com/office/drawing/2014/main" id="{E1E10256-B4F8-40F8-9E47-1A59016A69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1A427A-3FE4-4619-A34B-FC6D3ED855FD}"/>
              </a:ext>
            </a:extLst>
          </p:cNvPr>
          <p:cNvSpPr>
            <a:spLocks noGrp="1"/>
          </p:cNvSpPr>
          <p:nvPr>
            <p:ph type="sldNum" sz="quarter" idx="12"/>
          </p:nvPr>
        </p:nvSpPr>
        <p:spPr/>
        <p:txBody>
          <a:bodyPr/>
          <a:lstStyle/>
          <a:p>
            <a:fld id="{46BC626C-735C-4DF9-9E93-AA61FA96F702}" type="slidenum">
              <a:rPr lang="en-US" smtClean="0"/>
              <a:t>‹#›</a:t>
            </a:fld>
            <a:endParaRPr lang="en-US"/>
          </a:p>
        </p:txBody>
      </p:sp>
    </p:spTree>
    <p:extLst>
      <p:ext uri="{BB962C8B-B14F-4D97-AF65-F5344CB8AC3E}">
        <p14:creationId xmlns:p14="http://schemas.microsoft.com/office/powerpoint/2010/main" val="540148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E68D99-9FAE-459F-91A0-3DBC771F32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DA97E5-6FD2-4F44-8DA2-025AB00775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2BEE3-F666-4E31-BA85-752AECEA3C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27737-A643-4913-B0B1-04316F48AF46}" type="datetimeFigureOut">
              <a:rPr lang="en-US" smtClean="0"/>
              <a:t>7/30/2023</a:t>
            </a:fld>
            <a:endParaRPr lang="en-US"/>
          </a:p>
        </p:txBody>
      </p:sp>
      <p:sp>
        <p:nvSpPr>
          <p:cNvPr id="5" name="Footer Placeholder 4">
            <a:extLst>
              <a:ext uri="{FF2B5EF4-FFF2-40B4-BE49-F238E27FC236}">
                <a16:creationId xmlns:a16="http://schemas.microsoft.com/office/drawing/2014/main" id="{6AE46A53-872A-4628-8442-5FA6322F25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7D494A-FAC5-4FAA-99FC-ED5E6380BD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C626C-735C-4DF9-9E93-AA61FA96F702}" type="slidenum">
              <a:rPr lang="en-US" smtClean="0"/>
              <a:t>‹#›</a:t>
            </a:fld>
            <a:endParaRPr lang="en-US"/>
          </a:p>
        </p:txBody>
      </p:sp>
    </p:spTree>
    <p:extLst>
      <p:ext uri="{BB962C8B-B14F-4D97-AF65-F5344CB8AC3E}">
        <p14:creationId xmlns:p14="http://schemas.microsoft.com/office/powerpoint/2010/main" val="2940808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na01.safelinks.protection.outlook.com/?url=https%3A%2F%2Fgammelgardenmuseum.org%2Feducation-programs%2F%23events-for-youth&amp;data=05%7C01%7C%7C7e8fccf4861b4259c88f08db83c8c5cd%7C84df9e7fe9f640afb435aaaaaaaaaaaa%7C1%7C0%7C638248670609947382%7CUnknown%7CTWFpbGZsb3d8eyJWIjoiMC4wLjAwMDAiLCJQIjoiV2luMzIiLCJBTiI6Ik1haWwiLCJXVCI6Mn0%3D%7C3000%7C%7C%7C&amp;sdata=iXYn8EpjTJ3fZV52O9PF5nROF0QiU9ouEReG7OSr2Eg%3D&amp;reserved=0" TargetMode="Externa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gammelgardenmuseum.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3.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0F277-85B6-4E69-9442-1DF458E5BD7C}"/>
              </a:ext>
            </a:extLst>
          </p:cNvPr>
          <p:cNvSpPr>
            <a:spLocks noGrp="1"/>
          </p:cNvSpPr>
          <p:nvPr>
            <p:ph type="ctrTitle"/>
          </p:nvPr>
        </p:nvSpPr>
        <p:spPr>
          <a:xfrm>
            <a:off x="1057835" y="233680"/>
            <a:ext cx="10076329" cy="1510326"/>
          </a:xfrm>
        </p:spPr>
        <p:txBody>
          <a:bodyPr>
            <a:normAutofit/>
          </a:bodyPr>
          <a:lstStyle/>
          <a:p>
            <a:r>
              <a:rPr lang="en-US" sz="5000" dirty="0"/>
              <a:t>A Trip to </a:t>
            </a:r>
            <a:br>
              <a:rPr lang="en-US" sz="5000" dirty="0"/>
            </a:br>
            <a:r>
              <a:rPr lang="en-US" sz="5000" dirty="0" err="1"/>
              <a:t>Gammelgården</a:t>
            </a:r>
            <a:r>
              <a:rPr lang="en-US" sz="5000" dirty="0"/>
              <a:t> Museum of Scandia</a:t>
            </a:r>
          </a:p>
        </p:txBody>
      </p:sp>
      <p:pic>
        <p:nvPicPr>
          <p:cNvPr id="6" name="Picture 5">
            <a:extLst>
              <a:ext uri="{FF2B5EF4-FFF2-40B4-BE49-F238E27FC236}">
                <a16:creationId xmlns:a16="http://schemas.microsoft.com/office/drawing/2014/main" id="{5B90AA05-3E1F-1A5B-ADAC-DD45F0B7C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1707" y="1858005"/>
            <a:ext cx="5588586" cy="4229029"/>
          </a:xfrm>
          <a:prstGeom prst="rect">
            <a:avLst/>
          </a:prstGeom>
        </p:spPr>
      </p:pic>
      <p:sp>
        <p:nvSpPr>
          <p:cNvPr id="9" name="TextBox 8">
            <a:extLst>
              <a:ext uri="{FF2B5EF4-FFF2-40B4-BE49-F238E27FC236}">
                <a16:creationId xmlns:a16="http://schemas.microsoft.com/office/drawing/2014/main" id="{7FCBF32D-CEA6-5B38-219D-D933D25AB191}"/>
              </a:ext>
            </a:extLst>
          </p:cNvPr>
          <p:cNvSpPr txBox="1"/>
          <p:nvPr/>
        </p:nvSpPr>
        <p:spPr>
          <a:xfrm>
            <a:off x="3587915" y="6248400"/>
            <a:ext cx="5016167" cy="523220"/>
          </a:xfrm>
          <a:prstGeom prst="rect">
            <a:avLst/>
          </a:prstGeom>
          <a:noFill/>
        </p:spPr>
        <p:txBody>
          <a:bodyPr wrap="square" rtlCol="0">
            <a:spAutoFit/>
          </a:bodyPr>
          <a:lstStyle/>
          <a:p>
            <a:pPr algn="ctr"/>
            <a:r>
              <a:rPr lang="en-US" sz="1400" i="1" dirty="0"/>
              <a:t>A Social </a:t>
            </a:r>
            <a:r>
              <a:rPr lang="en-US" sz="1400" i="1"/>
              <a:t>Narrative  </a:t>
            </a:r>
            <a:br>
              <a:rPr lang="en-US" sz="1400" i="1" dirty="0"/>
            </a:br>
            <a:r>
              <a:rPr lang="en-US" sz="1400" i="1" dirty="0"/>
              <a:t>Developed in collaboration with the Autism Society of Minnesota.</a:t>
            </a:r>
          </a:p>
        </p:txBody>
      </p:sp>
    </p:spTree>
    <p:extLst>
      <p:ext uri="{BB962C8B-B14F-4D97-AF65-F5344CB8AC3E}">
        <p14:creationId xmlns:p14="http://schemas.microsoft.com/office/powerpoint/2010/main" val="104852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822C6-5D24-4AFD-BDDB-7728E6A197D8}"/>
              </a:ext>
            </a:extLst>
          </p:cNvPr>
          <p:cNvSpPr>
            <a:spLocks noGrp="1"/>
          </p:cNvSpPr>
          <p:nvPr>
            <p:ph type="title"/>
          </p:nvPr>
        </p:nvSpPr>
        <p:spPr>
          <a:xfrm>
            <a:off x="4466663" y="289858"/>
            <a:ext cx="3258671" cy="782357"/>
          </a:xfrm>
        </p:spPr>
        <p:txBody>
          <a:bodyPr/>
          <a:lstStyle/>
          <a:p>
            <a:r>
              <a:rPr lang="en-US" dirty="0"/>
              <a:t>Sensory Tools</a:t>
            </a:r>
          </a:p>
        </p:txBody>
      </p:sp>
      <p:sp>
        <p:nvSpPr>
          <p:cNvPr id="3" name="Content Placeholder 2">
            <a:extLst>
              <a:ext uri="{FF2B5EF4-FFF2-40B4-BE49-F238E27FC236}">
                <a16:creationId xmlns:a16="http://schemas.microsoft.com/office/drawing/2014/main" id="{35AF05F6-6BEE-4CCD-B18F-4A7362101410}"/>
              </a:ext>
            </a:extLst>
          </p:cNvPr>
          <p:cNvSpPr>
            <a:spLocks noGrp="1"/>
          </p:cNvSpPr>
          <p:nvPr>
            <p:ph idx="1"/>
          </p:nvPr>
        </p:nvSpPr>
        <p:spPr>
          <a:xfrm>
            <a:off x="838199" y="1072216"/>
            <a:ext cx="10515600" cy="2635488"/>
          </a:xfrm>
        </p:spPr>
        <p:txBody>
          <a:bodyPr>
            <a:noAutofit/>
          </a:bodyPr>
          <a:lstStyle/>
          <a:p>
            <a:r>
              <a:rPr lang="en-US" sz="2200" dirty="0"/>
              <a:t>I can bring my own sensory tools (e.g., fidgets, headphones, visuals) to use at the museum.</a:t>
            </a:r>
          </a:p>
          <a:p>
            <a:r>
              <a:rPr lang="en-US" sz="2200" dirty="0"/>
              <a:t>I may bring sensory snacks if the location at the museum allows food and drink. </a:t>
            </a:r>
          </a:p>
          <a:p>
            <a:r>
              <a:rPr lang="en-US" sz="2200" dirty="0"/>
              <a:t>I can ask a staff member if they have sensory tools available to borrow. </a:t>
            </a:r>
          </a:p>
          <a:p>
            <a:pPr lvl="1"/>
            <a:r>
              <a:rPr lang="en-US" sz="2200" dirty="0"/>
              <a:t>I may need to provide my information such as my name, phone number, ID, or credit/debit card to reserve the tools. </a:t>
            </a:r>
          </a:p>
          <a:p>
            <a:pPr lvl="1"/>
            <a:r>
              <a:rPr lang="en-US" sz="2200" dirty="0"/>
              <a:t>I need to return these tools to a staff member before I leave.</a:t>
            </a:r>
          </a:p>
        </p:txBody>
      </p:sp>
      <p:pic>
        <p:nvPicPr>
          <p:cNvPr id="6" name="Picture 5">
            <a:extLst>
              <a:ext uri="{FF2B5EF4-FFF2-40B4-BE49-F238E27FC236}">
                <a16:creationId xmlns:a16="http://schemas.microsoft.com/office/drawing/2014/main" id="{284770DF-B072-B2C9-CD39-1340AF670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488" y="4125108"/>
            <a:ext cx="2848050" cy="2140487"/>
          </a:xfrm>
          <a:prstGeom prst="rect">
            <a:avLst/>
          </a:prstGeom>
        </p:spPr>
      </p:pic>
      <p:pic>
        <p:nvPicPr>
          <p:cNvPr id="8" name="Picture 7">
            <a:extLst>
              <a:ext uri="{FF2B5EF4-FFF2-40B4-BE49-F238E27FC236}">
                <a16:creationId xmlns:a16="http://schemas.microsoft.com/office/drawing/2014/main" id="{8FD65365-8779-2445-7AE9-110EABDFC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714" y="4125108"/>
            <a:ext cx="1645499" cy="2140487"/>
          </a:xfrm>
          <a:prstGeom prst="rect">
            <a:avLst/>
          </a:prstGeom>
        </p:spPr>
      </p:pic>
      <p:pic>
        <p:nvPicPr>
          <p:cNvPr id="10" name="Picture 9">
            <a:extLst>
              <a:ext uri="{FF2B5EF4-FFF2-40B4-BE49-F238E27FC236}">
                <a16:creationId xmlns:a16="http://schemas.microsoft.com/office/drawing/2014/main" id="{25700189-EDB5-2FEA-9E6F-ABA5E8F264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561" y="4125109"/>
            <a:ext cx="3242395" cy="2143020"/>
          </a:xfrm>
          <a:prstGeom prst="rect">
            <a:avLst/>
          </a:prstGeom>
        </p:spPr>
      </p:pic>
      <p:pic>
        <p:nvPicPr>
          <p:cNvPr id="12" name="Picture 11">
            <a:extLst>
              <a:ext uri="{FF2B5EF4-FFF2-40B4-BE49-F238E27FC236}">
                <a16:creationId xmlns:a16="http://schemas.microsoft.com/office/drawing/2014/main" id="{57AC726B-4230-B786-C33B-CEAEF625D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6389" y="4125108"/>
            <a:ext cx="2848050" cy="2140487"/>
          </a:xfrm>
          <a:prstGeom prst="rect">
            <a:avLst/>
          </a:prstGeom>
        </p:spPr>
      </p:pic>
    </p:spTree>
    <p:extLst>
      <p:ext uri="{BB962C8B-B14F-4D97-AF65-F5344CB8AC3E}">
        <p14:creationId xmlns:p14="http://schemas.microsoft.com/office/powerpoint/2010/main" val="3020715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7153-87A7-5A9C-DAE4-C17D16FB4C50}"/>
              </a:ext>
            </a:extLst>
          </p:cNvPr>
          <p:cNvSpPr>
            <a:spLocks noGrp="1"/>
          </p:cNvSpPr>
          <p:nvPr>
            <p:ph type="title"/>
          </p:nvPr>
        </p:nvSpPr>
        <p:spPr>
          <a:xfrm>
            <a:off x="3730930" y="218402"/>
            <a:ext cx="5415214" cy="684698"/>
          </a:xfrm>
        </p:spPr>
        <p:txBody>
          <a:bodyPr>
            <a:noAutofit/>
          </a:bodyPr>
          <a:lstStyle/>
          <a:p>
            <a:r>
              <a:rPr lang="en-US" sz="4400" dirty="0"/>
              <a:t>Museum Expectations</a:t>
            </a:r>
          </a:p>
        </p:txBody>
      </p:sp>
      <p:sp>
        <p:nvSpPr>
          <p:cNvPr id="3" name="Text Placeholder 2">
            <a:extLst>
              <a:ext uri="{FF2B5EF4-FFF2-40B4-BE49-F238E27FC236}">
                <a16:creationId xmlns:a16="http://schemas.microsoft.com/office/drawing/2014/main" id="{C76DAB6E-016D-17C4-087E-B29B22DFD331}"/>
              </a:ext>
            </a:extLst>
          </p:cNvPr>
          <p:cNvSpPr>
            <a:spLocks noGrp="1"/>
          </p:cNvSpPr>
          <p:nvPr>
            <p:ph type="body" idx="1"/>
          </p:nvPr>
        </p:nvSpPr>
        <p:spPr>
          <a:xfrm>
            <a:off x="671419" y="829968"/>
            <a:ext cx="10849162" cy="3310068"/>
          </a:xfrm>
        </p:spPr>
        <p:txBody>
          <a:bodyPr>
            <a:noAutofit/>
          </a:bodyPr>
          <a:lstStyle/>
          <a:p>
            <a:r>
              <a:rPr lang="en-US" sz="1400" dirty="0">
                <a:solidFill>
                  <a:schemeClr val="tx1"/>
                </a:solidFill>
              </a:rPr>
              <a:t>I remember to follow the rules at </a:t>
            </a:r>
            <a:r>
              <a:rPr lang="en-US" sz="1400" dirty="0" err="1">
                <a:solidFill>
                  <a:schemeClr val="tx1"/>
                </a:solidFill>
              </a:rPr>
              <a:t>Gammelgården</a:t>
            </a:r>
            <a:r>
              <a:rPr lang="en-US" sz="1400" dirty="0">
                <a:solidFill>
                  <a:schemeClr val="tx1"/>
                </a:solidFill>
              </a:rPr>
              <a:t> Museum:</a:t>
            </a:r>
          </a:p>
          <a:p>
            <a:pPr marL="342900" indent="-342900">
              <a:buFontTx/>
              <a:buChar char="-"/>
            </a:pPr>
            <a:r>
              <a:rPr lang="en-US" sz="1400" dirty="0">
                <a:solidFill>
                  <a:schemeClr val="tx1"/>
                </a:solidFill>
              </a:rPr>
              <a:t>I stay with my group while I explore the museum.</a:t>
            </a:r>
          </a:p>
          <a:p>
            <a:pPr marL="342900" indent="-342900">
              <a:buFontTx/>
              <a:buChar char="-"/>
            </a:pPr>
            <a:r>
              <a:rPr lang="en-US" sz="1400" dirty="0">
                <a:solidFill>
                  <a:schemeClr val="tx1"/>
                </a:solidFill>
              </a:rPr>
              <a:t>I walk when I am in the buildings. </a:t>
            </a:r>
          </a:p>
          <a:p>
            <a:pPr marL="342900" indent="-342900">
              <a:buFontTx/>
              <a:buChar char="-"/>
            </a:pPr>
            <a:r>
              <a:rPr lang="en-US" sz="1400" dirty="0">
                <a:solidFill>
                  <a:schemeClr val="tx1"/>
                </a:solidFill>
              </a:rPr>
              <a:t>I take turns with other visitors.</a:t>
            </a:r>
          </a:p>
          <a:p>
            <a:pPr marL="342900" indent="-342900">
              <a:buFontTx/>
              <a:buChar char="-"/>
            </a:pPr>
            <a:r>
              <a:rPr lang="en-US" sz="1400" dirty="0">
                <a:solidFill>
                  <a:schemeClr val="tx1"/>
                </a:solidFill>
              </a:rPr>
              <a:t>I use my indoor voice when I am in the historical buildings and exhibit areas.</a:t>
            </a:r>
          </a:p>
          <a:p>
            <a:pPr marL="342900" indent="-342900">
              <a:buFontTx/>
              <a:buChar char="-"/>
            </a:pPr>
            <a:r>
              <a:rPr lang="en-US" sz="1400" dirty="0">
                <a:solidFill>
                  <a:schemeClr val="tx1"/>
                </a:solidFill>
              </a:rPr>
              <a:t>I keep my hands to myself.</a:t>
            </a:r>
          </a:p>
          <a:p>
            <a:pPr marL="342900" indent="-342900">
              <a:buFontTx/>
              <a:buChar char="-"/>
            </a:pPr>
            <a:r>
              <a:rPr lang="en-US" sz="1400" dirty="0">
                <a:solidFill>
                  <a:schemeClr val="tx1"/>
                </a:solidFill>
              </a:rPr>
              <a:t>I am respectful of the outdoor museum property, keep my hands off of the bluebird houses, and use the trash and recycling cans if needed.</a:t>
            </a:r>
          </a:p>
          <a:p>
            <a:pPr marL="342900" indent="-342900">
              <a:buFontTx/>
              <a:buChar char="-"/>
            </a:pPr>
            <a:r>
              <a:rPr lang="en-US" sz="1400" dirty="0">
                <a:solidFill>
                  <a:schemeClr val="tx1"/>
                </a:solidFill>
              </a:rPr>
              <a:t>I stay out of the gardens so the plants can grow.</a:t>
            </a:r>
          </a:p>
          <a:p>
            <a:endParaRPr lang="en-US" sz="500" dirty="0">
              <a:solidFill>
                <a:schemeClr val="tx1"/>
              </a:solidFill>
            </a:endParaRPr>
          </a:p>
          <a:p>
            <a:r>
              <a:rPr lang="en-US" sz="1400" dirty="0">
                <a:solidFill>
                  <a:schemeClr val="tx1"/>
                </a:solidFill>
              </a:rPr>
              <a:t>At </a:t>
            </a:r>
            <a:r>
              <a:rPr lang="en-US" sz="1400" dirty="0" err="1">
                <a:solidFill>
                  <a:schemeClr val="tx1"/>
                </a:solidFill>
              </a:rPr>
              <a:t>Gammelgården</a:t>
            </a:r>
            <a:r>
              <a:rPr lang="en-US" sz="1400" dirty="0">
                <a:solidFill>
                  <a:schemeClr val="tx1"/>
                </a:solidFill>
              </a:rPr>
              <a:t> Museum, the tour guides are the only ones who touch the artifacts. They wear white gloves if they touch an artifact so that the oils from their skin do not get onto it. </a:t>
            </a: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p:txBody>
      </p:sp>
      <p:pic>
        <p:nvPicPr>
          <p:cNvPr id="5" name="Picture 4">
            <a:extLst>
              <a:ext uri="{FF2B5EF4-FFF2-40B4-BE49-F238E27FC236}">
                <a16:creationId xmlns:a16="http://schemas.microsoft.com/office/drawing/2014/main" id="{6D892EC9-E36E-629B-03EA-B5AB5DDFFD93}"/>
              </a:ext>
            </a:extLst>
          </p:cNvPr>
          <p:cNvPicPr>
            <a:picLocks noChangeAspect="1"/>
          </p:cNvPicPr>
          <p:nvPr/>
        </p:nvPicPr>
        <p:blipFill>
          <a:blip r:embed="rId2"/>
          <a:stretch>
            <a:fillRect/>
          </a:stretch>
        </p:blipFill>
        <p:spPr>
          <a:xfrm>
            <a:off x="5456761" y="4249784"/>
            <a:ext cx="1963553" cy="1937717"/>
          </a:xfrm>
          <a:prstGeom prst="rect">
            <a:avLst/>
          </a:prstGeom>
        </p:spPr>
      </p:pic>
      <p:pic>
        <p:nvPicPr>
          <p:cNvPr id="6" name="Picture 5">
            <a:extLst>
              <a:ext uri="{FF2B5EF4-FFF2-40B4-BE49-F238E27FC236}">
                <a16:creationId xmlns:a16="http://schemas.microsoft.com/office/drawing/2014/main" id="{B91370DA-F518-CB7B-629D-D98DA3592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028" y="4140036"/>
            <a:ext cx="2853509" cy="2389814"/>
          </a:xfrm>
          <a:prstGeom prst="rect">
            <a:avLst/>
          </a:prstGeom>
        </p:spPr>
      </p:pic>
      <p:pic>
        <p:nvPicPr>
          <p:cNvPr id="8" name="Picture 7">
            <a:extLst>
              <a:ext uri="{FF2B5EF4-FFF2-40B4-BE49-F238E27FC236}">
                <a16:creationId xmlns:a16="http://schemas.microsoft.com/office/drawing/2014/main" id="{4F78ED09-E476-74D3-03E4-BA5A0E68BF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0538" y="4144005"/>
            <a:ext cx="2168434" cy="2399798"/>
          </a:xfrm>
          <a:prstGeom prst="rect">
            <a:avLst/>
          </a:prstGeom>
        </p:spPr>
      </p:pic>
    </p:spTree>
    <p:extLst>
      <p:ext uri="{BB962C8B-B14F-4D97-AF65-F5344CB8AC3E}">
        <p14:creationId xmlns:p14="http://schemas.microsoft.com/office/powerpoint/2010/main" val="2417570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9D8D2-4C42-37AC-25C4-E4DC43C26908}"/>
              </a:ext>
            </a:extLst>
          </p:cNvPr>
          <p:cNvSpPr>
            <a:spLocks noGrp="1"/>
          </p:cNvSpPr>
          <p:nvPr>
            <p:ph type="title"/>
          </p:nvPr>
        </p:nvSpPr>
        <p:spPr>
          <a:xfrm>
            <a:off x="398929" y="1033369"/>
            <a:ext cx="11394142" cy="5450541"/>
          </a:xfrm>
        </p:spPr>
        <p:txBody>
          <a:bodyPr>
            <a:noAutofit/>
          </a:bodyPr>
          <a:lstStyle/>
          <a:p>
            <a:r>
              <a:rPr lang="en-US" sz="1800" dirty="0"/>
              <a:t>There are a lot of things to see and do at the Museum. My family and I can make a plan for our visit. We could even use a checklist to choose the things we want to do. I may not be able to do everything today. And, sometimes, buildings are closed. That is okay. I can do it another day.</a:t>
            </a:r>
            <a:br>
              <a:rPr lang="en-US" sz="1800" dirty="0"/>
            </a:br>
            <a:br>
              <a:rPr lang="en-US" sz="1800" dirty="0"/>
            </a:br>
            <a:r>
              <a:rPr lang="en-US" sz="1800" b="1" dirty="0"/>
              <a:t>OUTSIDE AND HISTORIC BUILDINGS</a:t>
            </a:r>
            <a:br>
              <a:rPr lang="en-US" sz="1800" dirty="0"/>
            </a:br>
            <a:r>
              <a:rPr lang="en-US" sz="1800" dirty="0"/>
              <a:t> </a:t>
            </a:r>
            <a:r>
              <a:rPr lang="en-US" sz="1800" dirty="0">
                <a:latin typeface="Wingdings" panose="05000000000000000000" pitchFamily="2" charset="2"/>
              </a:rPr>
              <a:t>q</a:t>
            </a:r>
            <a:r>
              <a:rPr lang="en-US" sz="1800" dirty="0"/>
              <a:t>  See the 5 large </a:t>
            </a:r>
            <a:r>
              <a:rPr lang="en-US" sz="1800" dirty="0" err="1"/>
              <a:t>Dala</a:t>
            </a:r>
            <a:r>
              <a:rPr lang="en-US" sz="1800" dirty="0"/>
              <a:t> horses on the museum grounds.</a:t>
            </a:r>
            <a:br>
              <a:rPr lang="en-US" sz="1800" dirty="0"/>
            </a:br>
            <a:r>
              <a:rPr lang="en-US" sz="1800" dirty="0"/>
              <a:t> </a:t>
            </a:r>
            <a:r>
              <a:rPr lang="en-US" sz="1800" dirty="0">
                <a:latin typeface="Wingdings" panose="05000000000000000000" pitchFamily="2" charset="2"/>
              </a:rPr>
              <a:t>q</a:t>
            </a:r>
            <a:r>
              <a:rPr lang="en-US" sz="1800" dirty="0"/>
              <a:t>  Take a tour of the 5 historic buildings.</a:t>
            </a:r>
            <a:br>
              <a:rPr lang="en-US" sz="1800" dirty="0"/>
            </a:br>
            <a:r>
              <a:rPr lang="en-US" sz="1800" dirty="0"/>
              <a:t> </a:t>
            </a:r>
            <a:r>
              <a:rPr lang="en-US" sz="1800" dirty="0">
                <a:latin typeface="Wingdings" panose="05000000000000000000" pitchFamily="2" charset="2"/>
              </a:rPr>
              <a:t>q</a:t>
            </a:r>
            <a:r>
              <a:rPr lang="en-US" sz="1800" dirty="0"/>
              <a:t>  Relax by the restored prairie. </a:t>
            </a:r>
            <a:br>
              <a:rPr lang="en-US" sz="1800" dirty="0"/>
            </a:br>
            <a:r>
              <a:rPr lang="en-US" sz="1800" dirty="0"/>
              <a:t> </a:t>
            </a:r>
            <a:r>
              <a:rPr lang="en-US" sz="1800" dirty="0">
                <a:latin typeface="Wingdings" panose="05000000000000000000" pitchFamily="2" charset="2"/>
              </a:rPr>
              <a:t>q</a:t>
            </a:r>
            <a:r>
              <a:rPr lang="en-US" sz="1800" dirty="0"/>
              <a:t>  Walk on the bluebird trail.</a:t>
            </a:r>
            <a:br>
              <a:rPr lang="en-US" sz="1800" dirty="0"/>
            </a:br>
            <a:r>
              <a:rPr lang="en-US" sz="1800" dirty="0"/>
              <a:t> </a:t>
            </a:r>
            <a:r>
              <a:rPr lang="en-US" sz="1800" dirty="0">
                <a:latin typeface="Wingdings" panose="05000000000000000000" pitchFamily="2" charset="2"/>
              </a:rPr>
              <a:t>q</a:t>
            </a:r>
            <a:r>
              <a:rPr lang="en-US" sz="1800" dirty="0"/>
              <a:t>  Go on a scavenger hunt. See: https://gammelgardenmuseum.org/education-programs/#events-for-youth</a:t>
            </a:r>
            <a:br>
              <a:rPr lang="en-US" sz="1800" dirty="0"/>
            </a:br>
            <a:r>
              <a:rPr lang="en-US" sz="1800" dirty="0"/>
              <a:t> </a:t>
            </a:r>
            <a:r>
              <a:rPr lang="en-US" sz="1800" dirty="0">
                <a:latin typeface="Wingdings" panose="05000000000000000000" pitchFamily="2" charset="2"/>
              </a:rPr>
              <a:t>q</a:t>
            </a:r>
            <a:r>
              <a:rPr lang="en-US" sz="1800" dirty="0"/>
              <a:t>  See the heritage gardens.</a:t>
            </a:r>
            <a:br>
              <a:rPr lang="en-US" sz="1800" dirty="0"/>
            </a:br>
            <a:r>
              <a:rPr lang="en-US" sz="1800" dirty="0"/>
              <a:t> </a:t>
            </a:r>
            <a:br>
              <a:rPr lang="en-US" sz="1800" dirty="0"/>
            </a:br>
            <a:r>
              <a:rPr lang="en-US" sz="1800" b="1" dirty="0"/>
              <a:t>VALKOMMEN HUS</a:t>
            </a:r>
            <a:br>
              <a:rPr lang="en-US" sz="1800" dirty="0"/>
            </a:br>
            <a:r>
              <a:rPr lang="en-US" sz="1800" dirty="0"/>
              <a:t> </a:t>
            </a:r>
            <a:r>
              <a:rPr lang="en-US" sz="1800" dirty="0">
                <a:latin typeface="Wingdings" panose="05000000000000000000" pitchFamily="2" charset="2"/>
              </a:rPr>
              <a:t>q</a:t>
            </a:r>
            <a:r>
              <a:rPr lang="en-US" sz="1800" dirty="0"/>
              <a:t>  See the current art exhibit.</a:t>
            </a:r>
            <a:br>
              <a:rPr lang="en-US" sz="1800" dirty="0"/>
            </a:br>
            <a:r>
              <a:rPr lang="en-US" sz="1800" dirty="0"/>
              <a:t> </a:t>
            </a:r>
            <a:r>
              <a:rPr lang="en-US" sz="1800" dirty="0">
                <a:latin typeface="Wingdings" panose="05000000000000000000" pitchFamily="2" charset="2"/>
              </a:rPr>
              <a:t>q</a:t>
            </a:r>
            <a:r>
              <a:rPr lang="en-US" sz="1800" dirty="0"/>
              <a:t>  See the museum’s collection of over 150 </a:t>
            </a:r>
            <a:r>
              <a:rPr lang="en-US" sz="1800" dirty="0" err="1"/>
              <a:t>Dala</a:t>
            </a:r>
            <a:r>
              <a:rPr lang="en-US" sz="1800" dirty="0"/>
              <a:t> horses.</a:t>
            </a:r>
            <a:br>
              <a:rPr lang="en-US" sz="1800" dirty="0"/>
            </a:br>
            <a:r>
              <a:rPr lang="en-US" sz="1800" dirty="0"/>
              <a:t> </a:t>
            </a:r>
            <a:r>
              <a:rPr lang="en-US" sz="1800" dirty="0">
                <a:latin typeface="Wingdings" panose="05000000000000000000" pitchFamily="2" charset="2"/>
              </a:rPr>
              <a:t>q</a:t>
            </a:r>
            <a:r>
              <a:rPr lang="en-US" sz="1800" dirty="0"/>
              <a:t>  Do some stitching on the quilt on the quilting frame.</a:t>
            </a:r>
            <a:br>
              <a:rPr lang="en-US" sz="1800" dirty="0"/>
            </a:br>
            <a:r>
              <a:rPr lang="en-US" sz="1800" dirty="0"/>
              <a:t> </a:t>
            </a:r>
            <a:r>
              <a:rPr lang="en-US" sz="1800" dirty="0">
                <a:latin typeface="Wingdings" panose="05000000000000000000" pitchFamily="2" charset="2"/>
              </a:rPr>
              <a:t>q</a:t>
            </a:r>
            <a:r>
              <a:rPr lang="en-US" sz="1800" dirty="0"/>
              <a:t>  See the Scandia bicentennial quilt. </a:t>
            </a:r>
            <a:br>
              <a:rPr lang="en-US" sz="1800" dirty="0"/>
            </a:br>
            <a:r>
              <a:rPr lang="en-US" sz="1800" dirty="0"/>
              <a:t> </a:t>
            </a:r>
            <a:r>
              <a:rPr lang="en-US" sz="1800" dirty="0">
                <a:latin typeface="Wingdings" panose="05000000000000000000" pitchFamily="2" charset="2"/>
              </a:rPr>
              <a:t>q</a:t>
            </a:r>
            <a:r>
              <a:rPr lang="en-US" sz="1800" dirty="0"/>
              <a:t>  See examples of weaving that would have been done in the mid- to late-1800s.</a:t>
            </a:r>
            <a:br>
              <a:rPr lang="en-US" sz="1800" dirty="0"/>
            </a:br>
            <a:r>
              <a:rPr lang="en-US" sz="1800" dirty="0"/>
              <a:t> </a:t>
            </a:r>
            <a:r>
              <a:rPr lang="en-US" sz="1800" dirty="0">
                <a:latin typeface="Wingdings" panose="05000000000000000000" pitchFamily="2" charset="2"/>
              </a:rPr>
              <a:t>q</a:t>
            </a:r>
            <a:r>
              <a:rPr lang="en-US" sz="1800" dirty="0"/>
              <a:t>  Shop in the Butik (gift shop).</a:t>
            </a:r>
            <a:br>
              <a:rPr lang="en-US" sz="1800" dirty="0"/>
            </a:br>
            <a:r>
              <a:rPr lang="en-US" sz="1800" dirty="0"/>
              <a:t> </a:t>
            </a:r>
            <a:r>
              <a:rPr lang="en-US" sz="1800" dirty="0">
                <a:latin typeface="Wingdings" panose="05000000000000000000" pitchFamily="2" charset="2"/>
              </a:rPr>
              <a:t>q</a:t>
            </a:r>
            <a:r>
              <a:rPr lang="en-US" sz="1800" dirty="0"/>
              <a:t>  See the large </a:t>
            </a:r>
            <a:r>
              <a:rPr lang="en-US" sz="1800" dirty="0" err="1"/>
              <a:t>Dala</a:t>
            </a:r>
            <a:r>
              <a:rPr lang="en-US" sz="1800" dirty="0"/>
              <a:t> horse on the first floor.</a:t>
            </a:r>
            <a:br>
              <a:rPr lang="en-US" sz="1800" dirty="0"/>
            </a:br>
            <a:r>
              <a:rPr lang="en-US" sz="1800" dirty="0"/>
              <a:t> </a:t>
            </a:r>
            <a:r>
              <a:rPr lang="en-US" sz="1800" dirty="0">
                <a:latin typeface="Wingdings" panose="05000000000000000000" pitchFamily="2" charset="2"/>
              </a:rPr>
              <a:t>q</a:t>
            </a:r>
            <a:r>
              <a:rPr lang="en-US" sz="1800" dirty="0"/>
              <a:t>  Take a class or workshop; or attend a seasonal coffee party. </a:t>
            </a:r>
            <a:br>
              <a:rPr lang="en-US" sz="1800" dirty="0"/>
            </a:br>
            <a:r>
              <a:rPr lang="en-US" sz="1800" dirty="0"/>
              <a:t> </a:t>
            </a:r>
          </a:p>
        </p:txBody>
      </p:sp>
      <p:sp>
        <p:nvSpPr>
          <p:cNvPr id="3" name="TextBox 2">
            <a:extLst>
              <a:ext uri="{FF2B5EF4-FFF2-40B4-BE49-F238E27FC236}">
                <a16:creationId xmlns:a16="http://schemas.microsoft.com/office/drawing/2014/main" id="{C62FA57B-56A4-C58C-D4D4-72831E11380D}"/>
              </a:ext>
            </a:extLst>
          </p:cNvPr>
          <p:cNvSpPr txBox="1"/>
          <p:nvPr/>
        </p:nvSpPr>
        <p:spPr>
          <a:xfrm>
            <a:off x="2718931" y="263928"/>
            <a:ext cx="6754138" cy="769441"/>
          </a:xfrm>
          <a:prstGeom prst="rect">
            <a:avLst/>
          </a:prstGeom>
          <a:noFill/>
        </p:spPr>
        <p:txBody>
          <a:bodyPr wrap="square" rtlCol="0">
            <a:spAutoFit/>
          </a:bodyPr>
          <a:lstStyle/>
          <a:p>
            <a:r>
              <a:rPr lang="en-US" sz="4400" dirty="0">
                <a:latin typeface="+mj-lt"/>
              </a:rPr>
              <a:t>Things to Do at the Museum</a:t>
            </a:r>
          </a:p>
        </p:txBody>
      </p:sp>
    </p:spTree>
    <p:extLst>
      <p:ext uri="{BB962C8B-B14F-4D97-AF65-F5344CB8AC3E}">
        <p14:creationId xmlns:p14="http://schemas.microsoft.com/office/powerpoint/2010/main" val="3817135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7480-A478-4E2D-9F73-D6F1BEA27E4E}"/>
              </a:ext>
            </a:extLst>
          </p:cNvPr>
          <p:cNvSpPr>
            <a:spLocks noGrp="1"/>
          </p:cNvSpPr>
          <p:nvPr>
            <p:ph type="title"/>
          </p:nvPr>
        </p:nvSpPr>
        <p:spPr>
          <a:xfrm>
            <a:off x="4531338" y="284097"/>
            <a:ext cx="3129324" cy="910759"/>
          </a:xfrm>
        </p:spPr>
        <p:txBody>
          <a:bodyPr>
            <a:noAutofit/>
          </a:bodyPr>
          <a:lstStyle/>
          <a:p>
            <a:r>
              <a:rPr lang="en-US" dirty="0"/>
              <a:t>Activities (1)</a:t>
            </a:r>
          </a:p>
        </p:txBody>
      </p:sp>
      <p:sp>
        <p:nvSpPr>
          <p:cNvPr id="3" name="Content Placeholder 2">
            <a:extLst>
              <a:ext uri="{FF2B5EF4-FFF2-40B4-BE49-F238E27FC236}">
                <a16:creationId xmlns:a16="http://schemas.microsoft.com/office/drawing/2014/main" id="{E6CBBFDF-8AF1-4306-BEC0-2EC50A19A5A5}"/>
              </a:ext>
            </a:extLst>
          </p:cNvPr>
          <p:cNvSpPr>
            <a:spLocks noGrp="1"/>
          </p:cNvSpPr>
          <p:nvPr>
            <p:ph idx="1"/>
          </p:nvPr>
        </p:nvSpPr>
        <p:spPr>
          <a:xfrm>
            <a:off x="519952" y="1194856"/>
            <a:ext cx="11152095" cy="1768148"/>
          </a:xfrm>
        </p:spPr>
        <p:txBody>
          <a:bodyPr>
            <a:normAutofit/>
          </a:bodyPr>
          <a:lstStyle/>
          <a:p>
            <a:r>
              <a:rPr lang="en-US" sz="2000" dirty="0"/>
              <a:t>There are a lot of things that I can do at </a:t>
            </a:r>
            <a:r>
              <a:rPr lang="en-US" sz="2000" dirty="0" err="1"/>
              <a:t>Gammelgården</a:t>
            </a:r>
            <a:r>
              <a:rPr lang="en-US" sz="2000" dirty="0"/>
              <a:t> Museum.</a:t>
            </a:r>
          </a:p>
          <a:p>
            <a:r>
              <a:rPr lang="en-US" sz="2000" dirty="0"/>
              <a:t>I can go on a museum tour of the five historic buildings if there is a tour happening while I am visiting. </a:t>
            </a:r>
          </a:p>
          <a:p>
            <a:r>
              <a:rPr lang="en-US" sz="2000" dirty="0"/>
              <a:t>I can explore the museum grounds which include a restored prairie and a bluebird trail.</a:t>
            </a:r>
          </a:p>
          <a:p>
            <a:r>
              <a:rPr lang="en-US" sz="2000" dirty="0"/>
              <a:t>I can look at the art exhibits, weaving loom, and/or participate in a class at </a:t>
            </a:r>
            <a:r>
              <a:rPr lang="en-US" sz="2000" dirty="0" err="1"/>
              <a:t>Gammelgården</a:t>
            </a:r>
            <a:r>
              <a:rPr lang="en-US" sz="2000" dirty="0"/>
              <a:t>.</a:t>
            </a:r>
          </a:p>
        </p:txBody>
      </p:sp>
      <p:pic>
        <p:nvPicPr>
          <p:cNvPr id="14" name="Picture 13">
            <a:extLst>
              <a:ext uri="{FF2B5EF4-FFF2-40B4-BE49-F238E27FC236}">
                <a16:creationId xmlns:a16="http://schemas.microsoft.com/office/drawing/2014/main" id="{C8C7D94B-ED94-0EF1-864D-71990D3F9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473" y="3149704"/>
            <a:ext cx="4194168" cy="2803588"/>
          </a:xfrm>
          <a:prstGeom prst="rect">
            <a:avLst/>
          </a:prstGeom>
        </p:spPr>
      </p:pic>
      <p:pic>
        <p:nvPicPr>
          <p:cNvPr id="7" name="Picture 6">
            <a:extLst>
              <a:ext uri="{FF2B5EF4-FFF2-40B4-BE49-F238E27FC236}">
                <a16:creationId xmlns:a16="http://schemas.microsoft.com/office/drawing/2014/main" id="{159BE39C-DC79-43B3-C04C-61C10BA8A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5962" y="3149704"/>
            <a:ext cx="1837565" cy="2803588"/>
          </a:xfrm>
          <a:prstGeom prst="rect">
            <a:avLst/>
          </a:prstGeom>
        </p:spPr>
      </p:pic>
      <p:pic>
        <p:nvPicPr>
          <p:cNvPr id="8" name="Picture 7">
            <a:extLst>
              <a:ext uri="{FF2B5EF4-FFF2-40B4-BE49-F238E27FC236}">
                <a16:creationId xmlns:a16="http://schemas.microsoft.com/office/drawing/2014/main" id="{FB269B75-7850-5F02-CB3B-D6479E8DF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9130" y="3149704"/>
            <a:ext cx="1696667" cy="2803588"/>
          </a:xfrm>
          <a:prstGeom prst="rect">
            <a:avLst/>
          </a:prstGeom>
        </p:spPr>
      </p:pic>
      <p:pic>
        <p:nvPicPr>
          <p:cNvPr id="9" name="Picture 8">
            <a:extLst>
              <a:ext uri="{FF2B5EF4-FFF2-40B4-BE49-F238E27FC236}">
                <a16:creationId xmlns:a16="http://schemas.microsoft.com/office/drawing/2014/main" id="{10C34AC5-292E-49C0-0F27-D6877B867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7549" y="3149704"/>
            <a:ext cx="2571416" cy="2803588"/>
          </a:xfrm>
          <a:prstGeom prst="rect">
            <a:avLst/>
          </a:prstGeom>
        </p:spPr>
      </p:pic>
    </p:spTree>
    <p:extLst>
      <p:ext uri="{BB962C8B-B14F-4D97-AF65-F5344CB8AC3E}">
        <p14:creationId xmlns:p14="http://schemas.microsoft.com/office/powerpoint/2010/main" val="3320172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7480-A478-4E2D-9F73-D6F1BEA27E4E}"/>
              </a:ext>
            </a:extLst>
          </p:cNvPr>
          <p:cNvSpPr>
            <a:spLocks noGrp="1"/>
          </p:cNvSpPr>
          <p:nvPr>
            <p:ph type="title"/>
          </p:nvPr>
        </p:nvSpPr>
        <p:spPr>
          <a:xfrm>
            <a:off x="4520371" y="153940"/>
            <a:ext cx="3151256" cy="910759"/>
          </a:xfrm>
        </p:spPr>
        <p:txBody>
          <a:bodyPr>
            <a:noAutofit/>
          </a:bodyPr>
          <a:lstStyle/>
          <a:p>
            <a:r>
              <a:rPr lang="en-US" dirty="0"/>
              <a:t>Activities (2)</a:t>
            </a:r>
          </a:p>
        </p:txBody>
      </p:sp>
      <p:sp>
        <p:nvSpPr>
          <p:cNvPr id="3" name="Content Placeholder 2">
            <a:extLst>
              <a:ext uri="{FF2B5EF4-FFF2-40B4-BE49-F238E27FC236}">
                <a16:creationId xmlns:a16="http://schemas.microsoft.com/office/drawing/2014/main" id="{E6CBBFDF-8AF1-4306-BEC0-2EC50A19A5A5}"/>
              </a:ext>
            </a:extLst>
          </p:cNvPr>
          <p:cNvSpPr>
            <a:spLocks noGrp="1"/>
          </p:cNvSpPr>
          <p:nvPr>
            <p:ph idx="1"/>
          </p:nvPr>
        </p:nvSpPr>
        <p:spPr>
          <a:xfrm>
            <a:off x="497840" y="1064699"/>
            <a:ext cx="11186160" cy="2131219"/>
          </a:xfrm>
        </p:spPr>
        <p:txBody>
          <a:bodyPr>
            <a:noAutofit/>
          </a:bodyPr>
          <a:lstStyle/>
          <a:p>
            <a:r>
              <a:rPr lang="en-US" sz="1500" b="0" i="0" dirty="0">
                <a:effectLst/>
              </a:rPr>
              <a:t>There are two types of scavenger hunts that I can participate in: </a:t>
            </a:r>
            <a:r>
              <a:rPr lang="en-US" sz="1500" b="0" i="1" dirty="0">
                <a:effectLst/>
              </a:rPr>
              <a:t>The </a:t>
            </a:r>
            <a:r>
              <a:rPr lang="en-US" sz="1500" b="0" i="1" dirty="0" err="1">
                <a:effectLst/>
              </a:rPr>
              <a:t>Tomte’s</a:t>
            </a:r>
            <a:r>
              <a:rPr lang="en-US" sz="1500" b="0" i="1" dirty="0">
                <a:effectLst/>
              </a:rPr>
              <a:t> Treasure Hunt </a:t>
            </a:r>
            <a:r>
              <a:rPr lang="en-US" sz="1500" b="0" i="0" dirty="0">
                <a:effectLst/>
              </a:rPr>
              <a:t>and Seasonal Scavenger Hunts. For more information, I can visit </a:t>
            </a:r>
            <a:r>
              <a:rPr lang="en-US" sz="1500" b="0" i="0" dirty="0">
                <a:effectLst/>
                <a:hlinkClick r:id="rId2" tooltip="Protected by Outlook: https://gammelgardenmuseum.org/education-programs/#events-for-youth. Click or tap to follow the link.">
                  <a:extLst>
                    <a:ext uri="{A12FA001-AC4F-418D-AE19-62706E023703}">
                      <ahyp:hlinkClr xmlns:ahyp="http://schemas.microsoft.com/office/drawing/2018/hyperlinkcolor" val="tx"/>
                    </a:ext>
                  </a:extLst>
                </a:hlinkClick>
              </a:rPr>
              <a:t>https://gammelgardenmuseum.org/education-programs/#events-for-youth</a:t>
            </a:r>
            <a:endParaRPr lang="en-US" sz="1500" b="0" i="0" dirty="0">
              <a:effectLst/>
            </a:endParaRPr>
          </a:p>
          <a:p>
            <a:r>
              <a:rPr lang="en-US" sz="1500" dirty="0"/>
              <a:t>If I do a scavenger hunt while the museum is open, I can go to the welcome desk in the big red building to receive a free coloring book.</a:t>
            </a:r>
          </a:p>
          <a:p>
            <a:r>
              <a:rPr lang="en-US" sz="1500" dirty="0"/>
              <a:t>I may see small wooden blue keys in each of the historic buildings. These are for identifying artifacts for those participating in </a:t>
            </a:r>
            <a:r>
              <a:rPr lang="en-US" sz="1500" i="1" dirty="0"/>
              <a:t>The </a:t>
            </a:r>
            <a:r>
              <a:rPr lang="en-US" sz="1500" i="1" dirty="0" err="1"/>
              <a:t>Tomte’s</a:t>
            </a:r>
            <a:r>
              <a:rPr lang="en-US" sz="1500" i="1" dirty="0"/>
              <a:t> Treasure Hunt</a:t>
            </a:r>
            <a:r>
              <a:rPr lang="en-US" sz="1500" dirty="0"/>
              <a:t>.</a:t>
            </a:r>
          </a:p>
          <a:p>
            <a:r>
              <a:rPr lang="en-US" sz="1500" dirty="0"/>
              <a:t>If there is not a tour, I can spend time looking at the outside of each building and reading the sign near it. I also can visit the museum’s website for a virtual tour of each building by going to https://gammelgardenmuseum.org/virtual-tours/</a:t>
            </a:r>
          </a:p>
          <a:p>
            <a:endParaRPr lang="en-US" sz="1500" dirty="0"/>
          </a:p>
          <a:p>
            <a:endParaRPr lang="en-US" sz="1500" dirty="0"/>
          </a:p>
        </p:txBody>
      </p:sp>
      <p:pic>
        <p:nvPicPr>
          <p:cNvPr id="5" name="Picture 4">
            <a:extLst>
              <a:ext uri="{FF2B5EF4-FFF2-40B4-BE49-F238E27FC236}">
                <a16:creationId xmlns:a16="http://schemas.microsoft.com/office/drawing/2014/main" id="{4DA65917-6DF5-CE4A-CC04-68E270FF1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188" y="3156047"/>
            <a:ext cx="3824688" cy="2874492"/>
          </a:xfrm>
          <a:prstGeom prst="rect">
            <a:avLst/>
          </a:prstGeom>
        </p:spPr>
      </p:pic>
      <p:pic>
        <p:nvPicPr>
          <p:cNvPr id="7" name="Picture 6">
            <a:extLst>
              <a:ext uri="{FF2B5EF4-FFF2-40B4-BE49-F238E27FC236}">
                <a16:creationId xmlns:a16="http://schemas.microsoft.com/office/drawing/2014/main" id="{A33547DC-3CE4-AD60-AB29-6F9567478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523" y="3195918"/>
            <a:ext cx="1661838" cy="2843786"/>
          </a:xfrm>
          <a:prstGeom prst="rect">
            <a:avLst/>
          </a:prstGeom>
        </p:spPr>
      </p:pic>
      <p:pic>
        <p:nvPicPr>
          <p:cNvPr id="9" name="Picture 8">
            <a:extLst>
              <a:ext uri="{FF2B5EF4-FFF2-40B4-BE49-F238E27FC236}">
                <a16:creationId xmlns:a16="http://schemas.microsoft.com/office/drawing/2014/main" id="{735A5A55-7BA7-690C-8292-7E104F49F6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539" y="3195918"/>
            <a:ext cx="2872144" cy="2834621"/>
          </a:xfrm>
          <a:prstGeom prst="rect">
            <a:avLst/>
          </a:prstGeom>
        </p:spPr>
      </p:pic>
      <p:pic>
        <p:nvPicPr>
          <p:cNvPr id="10" name="Picture 9">
            <a:extLst>
              <a:ext uri="{FF2B5EF4-FFF2-40B4-BE49-F238E27FC236}">
                <a16:creationId xmlns:a16="http://schemas.microsoft.com/office/drawing/2014/main" id="{E010AE60-6DB3-DE7C-087C-E9E23908AD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8381" y="3156047"/>
            <a:ext cx="1398059" cy="2874492"/>
          </a:xfrm>
          <a:prstGeom prst="rect">
            <a:avLst/>
          </a:prstGeom>
        </p:spPr>
      </p:pic>
    </p:spTree>
    <p:extLst>
      <p:ext uri="{BB962C8B-B14F-4D97-AF65-F5344CB8AC3E}">
        <p14:creationId xmlns:p14="http://schemas.microsoft.com/office/powerpoint/2010/main" val="2263684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7480-A478-4E2D-9F73-D6F1BEA27E4E}"/>
              </a:ext>
            </a:extLst>
          </p:cNvPr>
          <p:cNvSpPr>
            <a:spLocks noGrp="1"/>
          </p:cNvSpPr>
          <p:nvPr>
            <p:ph type="title"/>
          </p:nvPr>
        </p:nvSpPr>
        <p:spPr>
          <a:xfrm>
            <a:off x="2736346" y="93288"/>
            <a:ext cx="6719301" cy="910759"/>
          </a:xfrm>
        </p:spPr>
        <p:txBody>
          <a:bodyPr>
            <a:noAutofit/>
          </a:bodyPr>
          <a:lstStyle/>
          <a:p>
            <a:r>
              <a:rPr lang="en-US" dirty="0">
                <a:latin typeface="+mn-lt"/>
              </a:rPr>
              <a:t>Old Church (</a:t>
            </a:r>
            <a:r>
              <a:rPr lang="en-US" dirty="0" err="1">
                <a:latin typeface="+mn-lt"/>
              </a:rPr>
              <a:t>Gammelkyrkan</a:t>
            </a:r>
            <a:r>
              <a:rPr lang="en-US" dirty="0">
                <a:latin typeface="+mn-lt"/>
              </a:rPr>
              <a:t>)</a:t>
            </a:r>
          </a:p>
        </p:txBody>
      </p:sp>
      <p:sp>
        <p:nvSpPr>
          <p:cNvPr id="3" name="Content Placeholder 2">
            <a:extLst>
              <a:ext uri="{FF2B5EF4-FFF2-40B4-BE49-F238E27FC236}">
                <a16:creationId xmlns:a16="http://schemas.microsoft.com/office/drawing/2014/main" id="{E6CBBFDF-8AF1-4306-BEC0-2EC50A19A5A5}"/>
              </a:ext>
            </a:extLst>
          </p:cNvPr>
          <p:cNvSpPr>
            <a:spLocks noGrp="1"/>
          </p:cNvSpPr>
          <p:nvPr>
            <p:ph idx="1"/>
          </p:nvPr>
        </p:nvSpPr>
        <p:spPr>
          <a:xfrm>
            <a:off x="838197" y="1004046"/>
            <a:ext cx="10515600" cy="1637554"/>
          </a:xfrm>
        </p:spPr>
        <p:txBody>
          <a:bodyPr>
            <a:normAutofit lnSpcReduction="10000"/>
          </a:bodyPr>
          <a:lstStyle/>
          <a:p>
            <a:r>
              <a:rPr lang="en-US" sz="1900" b="0" i="0" dirty="0">
                <a:effectLst/>
              </a:rPr>
              <a:t>There are five historical buildings that I can see on my tour. I can see the Old Church, the Immigrant House, the Barn, the Pastor’s Home, and the Peasant’s Home.</a:t>
            </a:r>
          </a:p>
          <a:p>
            <a:r>
              <a:rPr lang="en-US" sz="1900" b="0" i="0" dirty="0">
                <a:effectLst/>
              </a:rPr>
              <a:t>These are historic buildings. The buildings do not have heating or air conditioning. </a:t>
            </a:r>
            <a:r>
              <a:rPr lang="en-US" sz="1900" dirty="0"/>
              <a:t>I can dress in layers to help me stay warm or cool.</a:t>
            </a:r>
          </a:p>
          <a:p>
            <a:r>
              <a:rPr lang="en-US" sz="1900" b="0" i="0" dirty="0">
                <a:effectLst/>
              </a:rPr>
              <a:t>There is a lot of natural lighting on the tour. The buildings are old and have a natural wood fragrance.</a:t>
            </a:r>
            <a:endParaRPr lang="en-US" sz="1900" dirty="0"/>
          </a:p>
          <a:p>
            <a:pPr marL="0" indent="0">
              <a:buNone/>
            </a:pPr>
            <a:endParaRPr lang="en-US" sz="1800" dirty="0"/>
          </a:p>
          <a:p>
            <a:pPr marL="0" indent="0">
              <a:buNone/>
            </a:pPr>
            <a:endParaRPr lang="en-US" sz="1800" dirty="0"/>
          </a:p>
        </p:txBody>
      </p:sp>
      <p:pic>
        <p:nvPicPr>
          <p:cNvPr id="8" name="Picture 7">
            <a:extLst>
              <a:ext uri="{FF2B5EF4-FFF2-40B4-BE49-F238E27FC236}">
                <a16:creationId xmlns:a16="http://schemas.microsoft.com/office/drawing/2014/main" id="{8AFF5F26-2176-2BC1-4A60-E325F6197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8890" y="2752937"/>
            <a:ext cx="5651604" cy="3777810"/>
          </a:xfrm>
          <a:prstGeom prst="rect">
            <a:avLst/>
          </a:prstGeom>
        </p:spPr>
      </p:pic>
      <p:pic>
        <p:nvPicPr>
          <p:cNvPr id="12" name="Picture 11">
            <a:extLst>
              <a:ext uri="{FF2B5EF4-FFF2-40B4-BE49-F238E27FC236}">
                <a16:creationId xmlns:a16="http://schemas.microsoft.com/office/drawing/2014/main" id="{34671B30-9533-FE58-53A7-EB068B1B7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506" y="2752937"/>
            <a:ext cx="2935944" cy="3759623"/>
          </a:xfrm>
          <a:prstGeom prst="rect">
            <a:avLst/>
          </a:prstGeom>
        </p:spPr>
      </p:pic>
    </p:spTree>
    <p:extLst>
      <p:ext uri="{BB962C8B-B14F-4D97-AF65-F5344CB8AC3E}">
        <p14:creationId xmlns:p14="http://schemas.microsoft.com/office/powerpoint/2010/main" val="3076608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7480-A478-4E2D-9F73-D6F1BEA27E4E}"/>
              </a:ext>
            </a:extLst>
          </p:cNvPr>
          <p:cNvSpPr>
            <a:spLocks noGrp="1"/>
          </p:cNvSpPr>
          <p:nvPr>
            <p:ph type="title"/>
          </p:nvPr>
        </p:nvSpPr>
        <p:spPr>
          <a:xfrm>
            <a:off x="2120535" y="296257"/>
            <a:ext cx="7950926" cy="599095"/>
          </a:xfrm>
        </p:spPr>
        <p:txBody>
          <a:bodyPr>
            <a:noAutofit/>
          </a:bodyPr>
          <a:lstStyle/>
          <a:p>
            <a:r>
              <a:rPr lang="en-US" dirty="0"/>
              <a:t>Immigrant House (</a:t>
            </a:r>
            <a:r>
              <a:rPr lang="en-US" dirty="0" err="1"/>
              <a:t>Invandrar</a:t>
            </a:r>
            <a:r>
              <a:rPr lang="en-US" dirty="0"/>
              <a:t> Hus) </a:t>
            </a:r>
          </a:p>
        </p:txBody>
      </p:sp>
      <p:sp>
        <p:nvSpPr>
          <p:cNvPr id="3" name="Content Placeholder 2">
            <a:extLst>
              <a:ext uri="{FF2B5EF4-FFF2-40B4-BE49-F238E27FC236}">
                <a16:creationId xmlns:a16="http://schemas.microsoft.com/office/drawing/2014/main" id="{E6CBBFDF-8AF1-4306-BEC0-2EC50A19A5A5}"/>
              </a:ext>
            </a:extLst>
          </p:cNvPr>
          <p:cNvSpPr>
            <a:spLocks noGrp="1"/>
          </p:cNvSpPr>
          <p:nvPr>
            <p:ph idx="1"/>
          </p:nvPr>
        </p:nvSpPr>
        <p:spPr>
          <a:xfrm>
            <a:off x="838198" y="895352"/>
            <a:ext cx="10515600" cy="1421601"/>
          </a:xfrm>
        </p:spPr>
        <p:txBody>
          <a:bodyPr>
            <a:noAutofit/>
          </a:bodyPr>
          <a:lstStyle/>
          <a:p>
            <a:r>
              <a:rPr lang="en-US" sz="1800" dirty="0"/>
              <a:t>Just like the Old Church, the Immigrant House has limited, natural lighting, and has the smell of an old, wooden building. </a:t>
            </a:r>
          </a:p>
          <a:p>
            <a:r>
              <a:rPr lang="en-US" sz="1800" dirty="0"/>
              <a:t>In the Immigrant House, there is a wooden ladder. It is for looking only and not for climbing. From the first floor, I can still see parts of the second level.</a:t>
            </a:r>
          </a:p>
        </p:txBody>
      </p:sp>
      <p:pic>
        <p:nvPicPr>
          <p:cNvPr id="7" name="Picture 6">
            <a:extLst>
              <a:ext uri="{FF2B5EF4-FFF2-40B4-BE49-F238E27FC236}">
                <a16:creationId xmlns:a16="http://schemas.microsoft.com/office/drawing/2014/main" id="{ED0DD58B-57D1-EFF1-0E1E-23B5137F3D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421" y="2316953"/>
            <a:ext cx="2741919" cy="4101910"/>
          </a:xfrm>
          <a:prstGeom prst="rect">
            <a:avLst/>
          </a:prstGeom>
        </p:spPr>
      </p:pic>
      <p:pic>
        <p:nvPicPr>
          <p:cNvPr id="11" name="Picture 10">
            <a:extLst>
              <a:ext uri="{FF2B5EF4-FFF2-40B4-BE49-F238E27FC236}">
                <a16:creationId xmlns:a16="http://schemas.microsoft.com/office/drawing/2014/main" id="{80F341A9-CAB2-FDBF-7F08-1E42D806E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662" y="2316953"/>
            <a:ext cx="2741919" cy="4101910"/>
          </a:xfrm>
          <a:prstGeom prst="rect">
            <a:avLst/>
          </a:prstGeom>
        </p:spPr>
      </p:pic>
    </p:spTree>
    <p:extLst>
      <p:ext uri="{BB962C8B-B14F-4D97-AF65-F5344CB8AC3E}">
        <p14:creationId xmlns:p14="http://schemas.microsoft.com/office/powerpoint/2010/main" val="3529992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C7FE6-CB47-1826-3C9A-EF5A1E7C0B6D}"/>
              </a:ext>
            </a:extLst>
          </p:cNvPr>
          <p:cNvSpPr txBox="1">
            <a:spLocks/>
          </p:cNvSpPr>
          <p:nvPr/>
        </p:nvSpPr>
        <p:spPr>
          <a:xfrm>
            <a:off x="3784241" y="170667"/>
            <a:ext cx="4623516" cy="5990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Barn (</a:t>
            </a:r>
            <a:r>
              <a:rPr lang="en-US" dirty="0" err="1"/>
              <a:t>Ladugården</a:t>
            </a:r>
            <a:r>
              <a:rPr lang="en-US" dirty="0"/>
              <a:t>)</a:t>
            </a:r>
          </a:p>
        </p:txBody>
      </p:sp>
      <p:sp>
        <p:nvSpPr>
          <p:cNvPr id="4" name="TextBox 3">
            <a:extLst>
              <a:ext uri="{FF2B5EF4-FFF2-40B4-BE49-F238E27FC236}">
                <a16:creationId xmlns:a16="http://schemas.microsoft.com/office/drawing/2014/main" id="{CA015A84-3F85-EBB1-717C-175EFEEF3F29}"/>
              </a:ext>
            </a:extLst>
          </p:cNvPr>
          <p:cNvSpPr txBox="1"/>
          <p:nvPr/>
        </p:nvSpPr>
        <p:spPr>
          <a:xfrm>
            <a:off x="1568823" y="941294"/>
            <a:ext cx="9054353" cy="369332"/>
          </a:xfrm>
          <a:prstGeom prst="rect">
            <a:avLst/>
          </a:prstGeom>
          <a:noFill/>
        </p:spPr>
        <p:txBody>
          <a:bodyPr wrap="square">
            <a:spAutoFit/>
          </a:bodyPr>
          <a:lstStyle/>
          <a:p>
            <a:r>
              <a:rPr lang="en-US" sz="1800" dirty="0"/>
              <a:t>There are many sharp tools in the Barn. The tour guide is the only person who can touch them. </a:t>
            </a:r>
          </a:p>
        </p:txBody>
      </p:sp>
      <p:pic>
        <p:nvPicPr>
          <p:cNvPr id="8" name="Picture 7">
            <a:extLst>
              <a:ext uri="{FF2B5EF4-FFF2-40B4-BE49-F238E27FC236}">
                <a16:creationId xmlns:a16="http://schemas.microsoft.com/office/drawing/2014/main" id="{3EA98CBF-AACE-7FEA-3F53-41456167A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888" y="1895164"/>
            <a:ext cx="3118296" cy="3884670"/>
          </a:xfrm>
          <a:prstGeom prst="rect">
            <a:avLst/>
          </a:prstGeom>
        </p:spPr>
      </p:pic>
      <p:pic>
        <p:nvPicPr>
          <p:cNvPr id="5" name="Picture 4">
            <a:extLst>
              <a:ext uri="{FF2B5EF4-FFF2-40B4-BE49-F238E27FC236}">
                <a16:creationId xmlns:a16="http://schemas.microsoft.com/office/drawing/2014/main" id="{09AD487A-81A8-EB55-FDDF-C8529D77D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443" y="2467584"/>
            <a:ext cx="4472253" cy="2844073"/>
          </a:xfrm>
          <a:prstGeom prst="rect">
            <a:avLst/>
          </a:prstGeom>
        </p:spPr>
      </p:pic>
      <p:pic>
        <p:nvPicPr>
          <p:cNvPr id="7" name="Picture 6">
            <a:extLst>
              <a:ext uri="{FF2B5EF4-FFF2-40B4-BE49-F238E27FC236}">
                <a16:creationId xmlns:a16="http://schemas.microsoft.com/office/drawing/2014/main" id="{B2D74965-D8DB-8A20-0458-7123BA364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5910" y="1895164"/>
            <a:ext cx="2911202" cy="3873533"/>
          </a:xfrm>
          <a:prstGeom prst="rect">
            <a:avLst/>
          </a:prstGeom>
        </p:spPr>
      </p:pic>
    </p:spTree>
    <p:extLst>
      <p:ext uri="{BB962C8B-B14F-4D97-AF65-F5344CB8AC3E}">
        <p14:creationId xmlns:p14="http://schemas.microsoft.com/office/powerpoint/2010/main" val="2404171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A4ED8-DAFF-9FC2-9DEC-5AF2D6FCF173}"/>
              </a:ext>
            </a:extLst>
          </p:cNvPr>
          <p:cNvSpPr txBox="1">
            <a:spLocks/>
          </p:cNvSpPr>
          <p:nvPr/>
        </p:nvSpPr>
        <p:spPr>
          <a:xfrm>
            <a:off x="3044180" y="338804"/>
            <a:ext cx="6078584" cy="6491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Pastor’s Home (</a:t>
            </a:r>
            <a:r>
              <a:rPr lang="en-US" dirty="0" err="1"/>
              <a:t>Pr</a:t>
            </a:r>
            <a:r>
              <a:rPr lang="az-Cyrl-AZ" dirty="0"/>
              <a:t>ӓ</a:t>
            </a:r>
            <a:r>
              <a:rPr lang="en-US" dirty="0" err="1"/>
              <a:t>stgård</a:t>
            </a:r>
            <a:r>
              <a:rPr lang="en-US" dirty="0"/>
              <a:t>)</a:t>
            </a:r>
          </a:p>
        </p:txBody>
      </p:sp>
      <p:sp>
        <p:nvSpPr>
          <p:cNvPr id="3" name="Content Placeholder 2">
            <a:extLst>
              <a:ext uri="{FF2B5EF4-FFF2-40B4-BE49-F238E27FC236}">
                <a16:creationId xmlns:a16="http://schemas.microsoft.com/office/drawing/2014/main" id="{CE0BB672-4210-4FD6-9ACE-87904E765E75}"/>
              </a:ext>
            </a:extLst>
          </p:cNvPr>
          <p:cNvSpPr txBox="1">
            <a:spLocks/>
          </p:cNvSpPr>
          <p:nvPr/>
        </p:nvSpPr>
        <p:spPr>
          <a:xfrm>
            <a:off x="838198" y="1064699"/>
            <a:ext cx="10515600" cy="8268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In the Pastor’s Home, there are “Do Not Enter” areas. These areas are marked by a ribbon. I do not move the ribbon or go into those areas. I also look at the furniture and do not sit on it. </a:t>
            </a:r>
          </a:p>
        </p:txBody>
      </p:sp>
      <p:pic>
        <p:nvPicPr>
          <p:cNvPr id="5" name="Picture 4">
            <a:extLst>
              <a:ext uri="{FF2B5EF4-FFF2-40B4-BE49-F238E27FC236}">
                <a16:creationId xmlns:a16="http://schemas.microsoft.com/office/drawing/2014/main" id="{063A0C58-0859-51BE-DD81-55A453610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693" y="2142563"/>
            <a:ext cx="2708588" cy="4052047"/>
          </a:xfrm>
          <a:prstGeom prst="rect">
            <a:avLst/>
          </a:prstGeom>
        </p:spPr>
      </p:pic>
      <p:pic>
        <p:nvPicPr>
          <p:cNvPr id="7" name="Picture 6">
            <a:extLst>
              <a:ext uri="{FF2B5EF4-FFF2-40B4-BE49-F238E27FC236}">
                <a16:creationId xmlns:a16="http://schemas.microsoft.com/office/drawing/2014/main" id="{BC12830F-5926-4C82-DB05-7268B2F19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719" y="2142563"/>
            <a:ext cx="2708588" cy="4052047"/>
          </a:xfrm>
          <a:prstGeom prst="rect">
            <a:avLst/>
          </a:prstGeom>
        </p:spPr>
      </p:pic>
    </p:spTree>
    <p:extLst>
      <p:ext uri="{BB962C8B-B14F-4D97-AF65-F5344CB8AC3E}">
        <p14:creationId xmlns:p14="http://schemas.microsoft.com/office/powerpoint/2010/main" val="154971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8105D01-2A5A-0217-230E-E15DFA26C064}"/>
              </a:ext>
            </a:extLst>
          </p:cNvPr>
          <p:cNvSpPr txBox="1">
            <a:spLocks/>
          </p:cNvSpPr>
          <p:nvPr/>
        </p:nvSpPr>
        <p:spPr>
          <a:xfrm>
            <a:off x="3487781" y="415528"/>
            <a:ext cx="5216434" cy="6491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Peasant Home (</a:t>
            </a:r>
            <a:r>
              <a:rPr lang="en-US" dirty="0" err="1"/>
              <a:t>Stuga</a:t>
            </a:r>
            <a:r>
              <a:rPr lang="en-US" dirty="0"/>
              <a:t>)</a:t>
            </a:r>
          </a:p>
        </p:txBody>
      </p:sp>
      <p:sp>
        <p:nvSpPr>
          <p:cNvPr id="4" name="Content Placeholder 2">
            <a:extLst>
              <a:ext uri="{FF2B5EF4-FFF2-40B4-BE49-F238E27FC236}">
                <a16:creationId xmlns:a16="http://schemas.microsoft.com/office/drawing/2014/main" id="{C8085D07-0527-619F-B1EB-8D09F84D4900}"/>
              </a:ext>
            </a:extLst>
          </p:cNvPr>
          <p:cNvSpPr txBox="1">
            <a:spLocks/>
          </p:cNvSpPr>
          <p:nvPr/>
        </p:nvSpPr>
        <p:spPr>
          <a:xfrm>
            <a:off x="1150617" y="1064699"/>
            <a:ext cx="9890762" cy="8268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In some of the historic buildings, there is furniture. Some of furniture may have ribbons across them and others may not. I do not sit or lay on the beds in the </a:t>
            </a:r>
            <a:r>
              <a:rPr lang="en-US" sz="2000" dirty="0" err="1"/>
              <a:t>Stuga</a:t>
            </a:r>
            <a:r>
              <a:rPr lang="en-US" sz="2000" dirty="0"/>
              <a:t>. </a:t>
            </a:r>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None/>
            </a:pPr>
            <a:endParaRPr lang="en-US" sz="1800" dirty="0"/>
          </a:p>
        </p:txBody>
      </p:sp>
      <p:pic>
        <p:nvPicPr>
          <p:cNvPr id="5" name="Picture 4">
            <a:extLst>
              <a:ext uri="{FF2B5EF4-FFF2-40B4-BE49-F238E27FC236}">
                <a16:creationId xmlns:a16="http://schemas.microsoft.com/office/drawing/2014/main" id="{0F846B1F-0E50-8512-0267-CBDF39B74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2717" y="1891553"/>
            <a:ext cx="6206565" cy="4664622"/>
          </a:xfrm>
          <a:prstGeom prst="rect">
            <a:avLst/>
          </a:prstGeom>
        </p:spPr>
      </p:pic>
    </p:spTree>
    <p:extLst>
      <p:ext uri="{BB962C8B-B14F-4D97-AF65-F5344CB8AC3E}">
        <p14:creationId xmlns:p14="http://schemas.microsoft.com/office/powerpoint/2010/main" val="3576169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4726E-B006-429E-9C75-55A991B9CD79}"/>
              </a:ext>
            </a:extLst>
          </p:cNvPr>
          <p:cNvSpPr>
            <a:spLocks noGrp="1"/>
          </p:cNvSpPr>
          <p:nvPr>
            <p:ph type="title"/>
          </p:nvPr>
        </p:nvSpPr>
        <p:spPr>
          <a:xfrm>
            <a:off x="5206252" y="141008"/>
            <a:ext cx="1779494" cy="988546"/>
          </a:xfrm>
        </p:spPr>
        <p:txBody>
          <a:bodyPr/>
          <a:lstStyle/>
          <a:p>
            <a:r>
              <a:rPr lang="en-US" dirty="0"/>
              <a:t>Tickets</a:t>
            </a:r>
          </a:p>
        </p:txBody>
      </p:sp>
      <p:sp>
        <p:nvSpPr>
          <p:cNvPr id="3" name="Content Placeholder 2">
            <a:extLst>
              <a:ext uri="{FF2B5EF4-FFF2-40B4-BE49-F238E27FC236}">
                <a16:creationId xmlns:a16="http://schemas.microsoft.com/office/drawing/2014/main" id="{020DADF6-DF81-46A6-A8C9-655750937F43}"/>
              </a:ext>
            </a:extLst>
          </p:cNvPr>
          <p:cNvSpPr>
            <a:spLocks noGrp="1"/>
          </p:cNvSpPr>
          <p:nvPr>
            <p:ph idx="1"/>
          </p:nvPr>
        </p:nvSpPr>
        <p:spPr>
          <a:xfrm>
            <a:off x="571500" y="1129553"/>
            <a:ext cx="11049000" cy="2299447"/>
          </a:xfrm>
        </p:spPr>
        <p:txBody>
          <a:bodyPr>
            <a:noAutofit/>
          </a:bodyPr>
          <a:lstStyle/>
          <a:p>
            <a:r>
              <a:rPr lang="en-US" sz="1800" dirty="0"/>
              <a:t>Before I go, I can check </a:t>
            </a:r>
            <a:r>
              <a:rPr lang="en-US" sz="1800" dirty="0" err="1"/>
              <a:t>Gammelgården’s</a:t>
            </a:r>
            <a:r>
              <a:rPr lang="en-US" sz="1800" dirty="0"/>
              <a:t> website at </a:t>
            </a:r>
            <a:r>
              <a:rPr lang="en-US" sz="1800" dirty="0">
                <a:hlinkClick r:id="rId2">
                  <a:extLst>
                    <a:ext uri="{A12FA001-AC4F-418D-AE19-62706E023703}">
                      <ahyp:hlinkClr xmlns:ahyp="http://schemas.microsoft.com/office/drawing/2018/hyperlinkcolor" val="tx"/>
                    </a:ext>
                  </a:extLst>
                </a:hlinkClick>
              </a:rPr>
              <a:t>www.gammelgardenmuseum.org</a:t>
            </a:r>
            <a:r>
              <a:rPr lang="en-US" sz="1800" dirty="0"/>
              <a:t> for more information. </a:t>
            </a:r>
          </a:p>
          <a:p>
            <a:r>
              <a:rPr lang="en-US" sz="1800" dirty="0"/>
              <a:t>I can call the museum if I have specific questions at this number: 651-433-5053.</a:t>
            </a:r>
          </a:p>
          <a:p>
            <a:r>
              <a:rPr lang="en-US" sz="1800" dirty="0"/>
              <a:t>It is free to walk the museum grounds and see the exhibits in the Welcome Center (</a:t>
            </a:r>
            <a:r>
              <a:rPr lang="en-US" sz="1800" dirty="0" err="1">
                <a:solidFill>
                  <a:srgbClr val="202122"/>
                </a:solidFill>
              </a:rPr>
              <a:t>V</a:t>
            </a:r>
            <a:r>
              <a:rPr lang="en-US" sz="1800" i="0" dirty="0" err="1">
                <a:solidFill>
                  <a:srgbClr val="202122"/>
                </a:solidFill>
                <a:effectLst/>
              </a:rPr>
              <a:t>älkommen</a:t>
            </a:r>
            <a:r>
              <a:rPr lang="en-US" sz="1800" dirty="0"/>
              <a:t> Hus - the big red building). For a walk-in tour, there may be a fee for some visitors.</a:t>
            </a:r>
          </a:p>
          <a:p>
            <a:r>
              <a:rPr lang="en-US" sz="1800" dirty="0"/>
              <a:t>I can check the website or call ahead to determine the cost of a tour or program, and if tickets need to be purchased in advance.</a:t>
            </a:r>
          </a:p>
          <a:p>
            <a:r>
              <a:rPr lang="en-US" sz="1800" dirty="0"/>
              <a:t>I will bring a printed copy of my ticket or the electronic ticket from my email/app.</a:t>
            </a:r>
          </a:p>
          <a:p>
            <a:pPr marL="457200" lvl="1" indent="0">
              <a:buNone/>
            </a:pPr>
            <a:endParaRPr lang="en-US" sz="1700" dirty="0"/>
          </a:p>
        </p:txBody>
      </p:sp>
      <p:pic>
        <p:nvPicPr>
          <p:cNvPr id="5" name="Picture 4">
            <a:extLst>
              <a:ext uri="{FF2B5EF4-FFF2-40B4-BE49-F238E27FC236}">
                <a16:creationId xmlns:a16="http://schemas.microsoft.com/office/drawing/2014/main" id="{6138E3EC-6C58-7BEB-FB86-94744D529B6B}"/>
              </a:ext>
            </a:extLst>
          </p:cNvPr>
          <p:cNvPicPr>
            <a:picLocks noChangeAspect="1"/>
          </p:cNvPicPr>
          <p:nvPr/>
        </p:nvPicPr>
        <p:blipFill>
          <a:blip r:embed="rId3"/>
          <a:stretch>
            <a:fillRect/>
          </a:stretch>
        </p:blipFill>
        <p:spPr>
          <a:xfrm>
            <a:off x="3113314" y="3534599"/>
            <a:ext cx="5965371" cy="2833882"/>
          </a:xfrm>
          <a:prstGeom prst="rect">
            <a:avLst/>
          </a:prstGeom>
        </p:spPr>
      </p:pic>
    </p:spTree>
    <p:extLst>
      <p:ext uri="{BB962C8B-B14F-4D97-AF65-F5344CB8AC3E}">
        <p14:creationId xmlns:p14="http://schemas.microsoft.com/office/powerpoint/2010/main" val="4172661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7480-A478-4E2D-9F73-D6F1BEA27E4E}"/>
              </a:ext>
            </a:extLst>
          </p:cNvPr>
          <p:cNvSpPr>
            <a:spLocks noGrp="1"/>
          </p:cNvSpPr>
          <p:nvPr>
            <p:ph type="title"/>
          </p:nvPr>
        </p:nvSpPr>
        <p:spPr>
          <a:xfrm>
            <a:off x="2099252" y="170971"/>
            <a:ext cx="7993493" cy="910759"/>
          </a:xfrm>
        </p:spPr>
        <p:txBody>
          <a:bodyPr>
            <a:noAutofit/>
          </a:bodyPr>
          <a:lstStyle/>
          <a:p>
            <a:r>
              <a:rPr lang="en-US" dirty="0"/>
              <a:t>Welcome House (</a:t>
            </a:r>
            <a:r>
              <a:rPr lang="en-US" dirty="0" err="1">
                <a:solidFill>
                  <a:srgbClr val="202122"/>
                </a:solidFill>
              </a:rPr>
              <a:t>V</a:t>
            </a:r>
            <a:r>
              <a:rPr lang="en-US" i="0" dirty="0" err="1">
                <a:solidFill>
                  <a:srgbClr val="202122"/>
                </a:solidFill>
                <a:effectLst/>
              </a:rPr>
              <a:t>älkommen</a:t>
            </a:r>
            <a:r>
              <a:rPr lang="en-US" dirty="0">
                <a:solidFill>
                  <a:srgbClr val="202122"/>
                </a:solidFill>
              </a:rPr>
              <a:t> </a:t>
            </a:r>
            <a:r>
              <a:rPr lang="en-US" dirty="0"/>
              <a:t>Hus)</a:t>
            </a:r>
          </a:p>
        </p:txBody>
      </p:sp>
      <p:sp>
        <p:nvSpPr>
          <p:cNvPr id="3" name="Content Placeholder 2">
            <a:extLst>
              <a:ext uri="{FF2B5EF4-FFF2-40B4-BE49-F238E27FC236}">
                <a16:creationId xmlns:a16="http://schemas.microsoft.com/office/drawing/2014/main" id="{E6CBBFDF-8AF1-4306-BEC0-2EC50A19A5A5}"/>
              </a:ext>
            </a:extLst>
          </p:cNvPr>
          <p:cNvSpPr>
            <a:spLocks noGrp="1"/>
          </p:cNvSpPr>
          <p:nvPr>
            <p:ph idx="1"/>
          </p:nvPr>
        </p:nvSpPr>
        <p:spPr>
          <a:xfrm>
            <a:off x="394446" y="1258336"/>
            <a:ext cx="11403106" cy="2055019"/>
          </a:xfrm>
        </p:spPr>
        <p:txBody>
          <a:bodyPr>
            <a:normAutofit/>
          </a:bodyPr>
          <a:lstStyle/>
          <a:p>
            <a:r>
              <a:rPr lang="en-US" sz="1800" dirty="0"/>
              <a:t>While at </a:t>
            </a:r>
            <a:r>
              <a:rPr lang="en-US" sz="1800" dirty="0" err="1"/>
              <a:t>Gammelgården</a:t>
            </a:r>
            <a:r>
              <a:rPr lang="en-US" sz="1800" dirty="0"/>
              <a:t> Museum I can spend some time on the second floor of the Welcome House seeing the art exhibit and displays, stitching on the quilt, and looking at the weaving loom. </a:t>
            </a:r>
          </a:p>
          <a:p>
            <a:r>
              <a:rPr lang="en-US" sz="1800" dirty="0"/>
              <a:t>When I look at the exhibits and weaving loom, I look only and do not touch any of the art or artifacts. </a:t>
            </a:r>
          </a:p>
          <a:p>
            <a:r>
              <a:rPr lang="en-US" sz="1800" dirty="0"/>
              <a:t>If there are items I can touch, there is a sign letting me know that I can touch them.</a:t>
            </a:r>
            <a:r>
              <a:rPr lang="en-US" sz="1800" i="1" dirty="0"/>
              <a:t> </a:t>
            </a:r>
          </a:p>
          <a:p>
            <a:r>
              <a:rPr lang="en-US" sz="1800" dirty="0"/>
              <a:t>During these activities, I might experience issues related to light sensitivity because there are fluorescent lights on the second floor. I can leave the room or put on sunglasses if the lights are bothering me.</a:t>
            </a:r>
            <a:endParaRPr lang="en-US" sz="1800" i="1" dirty="0"/>
          </a:p>
          <a:p>
            <a:pPr marL="0" indent="0">
              <a:buNone/>
            </a:pPr>
            <a:endParaRPr lang="en-US" sz="1800" i="1" dirty="0"/>
          </a:p>
          <a:p>
            <a:pPr marL="0" indent="0">
              <a:buNone/>
            </a:pPr>
            <a:endParaRPr lang="en-US" sz="1800" dirty="0"/>
          </a:p>
          <a:p>
            <a:pPr marL="0" indent="0">
              <a:buNone/>
            </a:pPr>
            <a:endParaRPr lang="en-US" sz="1800" dirty="0"/>
          </a:p>
        </p:txBody>
      </p:sp>
      <p:pic>
        <p:nvPicPr>
          <p:cNvPr id="6" name="Picture 5">
            <a:extLst>
              <a:ext uri="{FF2B5EF4-FFF2-40B4-BE49-F238E27FC236}">
                <a16:creationId xmlns:a16="http://schemas.microsoft.com/office/drawing/2014/main" id="{BAB9D5EB-AEEA-3C53-75A5-1E667EF54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812" y="3666566"/>
            <a:ext cx="2646753" cy="2728898"/>
          </a:xfrm>
          <a:prstGeom prst="rect">
            <a:avLst/>
          </a:prstGeom>
        </p:spPr>
      </p:pic>
      <p:pic>
        <p:nvPicPr>
          <p:cNvPr id="8" name="Picture 7">
            <a:extLst>
              <a:ext uri="{FF2B5EF4-FFF2-40B4-BE49-F238E27FC236}">
                <a16:creationId xmlns:a16="http://schemas.microsoft.com/office/drawing/2014/main" id="{07D8E0AD-63E0-63CB-739C-B8B3A17A7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1515" y="3666564"/>
            <a:ext cx="2027795" cy="2698105"/>
          </a:xfrm>
          <a:prstGeom prst="rect">
            <a:avLst/>
          </a:prstGeom>
        </p:spPr>
      </p:pic>
      <p:pic>
        <p:nvPicPr>
          <p:cNvPr id="10" name="Picture 9">
            <a:extLst>
              <a:ext uri="{FF2B5EF4-FFF2-40B4-BE49-F238E27FC236}">
                <a16:creationId xmlns:a16="http://schemas.microsoft.com/office/drawing/2014/main" id="{34A13F58-19EE-D9F5-348E-A6FCBF442E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3217" y="3681961"/>
            <a:ext cx="3589994" cy="2698105"/>
          </a:xfrm>
          <a:prstGeom prst="rect">
            <a:avLst/>
          </a:prstGeom>
        </p:spPr>
      </p:pic>
      <p:pic>
        <p:nvPicPr>
          <p:cNvPr id="12" name="Picture 11">
            <a:extLst>
              <a:ext uri="{FF2B5EF4-FFF2-40B4-BE49-F238E27FC236}">
                <a16:creationId xmlns:a16="http://schemas.microsoft.com/office/drawing/2014/main" id="{E36C5797-9F99-C152-2E56-D23D47B2A9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7614" y="3666565"/>
            <a:ext cx="1808574" cy="2698105"/>
          </a:xfrm>
          <a:prstGeom prst="rect">
            <a:avLst/>
          </a:prstGeom>
        </p:spPr>
      </p:pic>
    </p:spTree>
    <p:extLst>
      <p:ext uri="{BB962C8B-B14F-4D97-AF65-F5344CB8AC3E}">
        <p14:creationId xmlns:p14="http://schemas.microsoft.com/office/powerpoint/2010/main" val="487778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74F2-6BCB-4E95-8D8D-9F653529DA0B}"/>
              </a:ext>
            </a:extLst>
          </p:cNvPr>
          <p:cNvSpPr>
            <a:spLocks noGrp="1"/>
          </p:cNvSpPr>
          <p:nvPr>
            <p:ph type="title"/>
          </p:nvPr>
        </p:nvSpPr>
        <p:spPr>
          <a:xfrm>
            <a:off x="4771464" y="179294"/>
            <a:ext cx="2649071" cy="848006"/>
          </a:xfrm>
        </p:spPr>
        <p:txBody>
          <a:bodyPr/>
          <a:lstStyle/>
          <a:p>
            <a:r>
              <a:rPr lang="en-US" dirty="0"/>
              <a:t>Departure</a:t>
            </a:r>
          </a:p>
        </p:txBody>
      </p:sp>
      <p:sp>
        <p:nvSpPr>
          <p:cNvPr id="3" name="Content Placeholder 2">
            <a:extLst>
              <a:ext uri="{FF2B5EF4-FFF2-40B4-BE49-F238E27FC236}">
                <a16:creationId xmlns:a16="http://schemas.microsoft.com/office/drawing/2014/main" id="{A6D2757C-4188-47B9-A906-240AB7A25E81}"/>
              </a:ext>
            </a:extLst>
          </p:cNvPr>
          <p:cNvSpPr>
            <a:spLocks noGrp="1"/>
          </p:cNvSpPr>
          <p:nvPr>
            <p:ph idx="1"/>
          </p:nvPr>
        </p:nvSpPr>
        <p:spPr>
          <a:xfrm>
            <a:off x="838200" y="977620"/>
            <a:ext cx="10515600" cy="2261970"/>
          </a:xfrm>
        </p:spPr>
        <p:txBody>
          <a:bodyPr>
            <a:normAutofit/>
          </a:bodyPr>
          <a:lstStyle/>
          <a:p>
            <a:r>
              <a:rPr lang="en-US" sz="1800" dirty="0"/>
              <a:t>When the event or my time at </a:t>
            </a:r>
            <a:r>
              <a:rPr lang="en-US" sz="1800" dirty="0" err="1"/>
              <a:t>Gammelgården</a:t>
            </a:r>
            <a:r>
              <a:rPr lang="en-US" sz="1800" dirty="0"/>
              <a:t> is over, I can pack up everything I brought, bring it with me, and exit the building. </a:t>
            </a:r>
          </a:p>
          <a:p>
            <a:pPr marL="0" indent="0">
              <a:buNone/>
            </a:pPr>
            <a:endParaRPr lang="en-US" sz="1800" dirty="0"/>
          </a:p>
          <a:p>
            <a:r>
              <a:rPr lang="en-US" sz="1800" dirty="0"/>
              <a:t>If I borrowed a sensory tool from the museum, I return it to a staff member before I leave. </a:t>
            </a:r>
          </a:p>
          <a:p>
            <a:pPr marL="0" indent="0">
              <a:buNone/>
            </a:pPr>
            <a:endParaRPr lang="en-US" sz="1800" dirty="0"/>
          </a:p>
          <a:p>
            <a:r>
              <a:rPr lang="en-US" sz="1800" dirty="0"/>
              <a:t>If I need support finding the exit, I can ask a staff member or volunteer for help. </a:t>
            </a:r>
          </a:p>
        </p:txBody>
      </p:sp>
      <p:pic>
        <p:nvPicPr>
          <p:cNvPr id="5" name="Picture 4">
            <a:extLst>
              <a:ext uri="{FF2B5EF4-FFF2-40B4-BE49-F238E27FC236}">
                <a16:creationId xmlns:a16="http://schemas.microsoft.com/office/drawing/2014/main" id="{E4E68C07-B81B-EFB4-1F9B-92E944179F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204" y="3239590"/>
            <a:ext cx="4255589" cy="3198341"/>
          </a:xfrm>
          <a:prstGeom prst="rect">
            <a:avLst/>
          </a:prstGeom>
        </p:spPr>
      </p:pic>
    </p:spTree>
    <p:extLst>
      <p:ext uri="{BB962C8B-B14F-4D97-AF65-F5344CB8AC3E}">
        <p14:creationId xmlns:p14="http://schemas.microsoft.com/office/powerpoint/2010/main" val="239985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21E47-0048-AEF7-DCA0-7B5C3EB0D742}"/>
              </a:ext>
            </a:extLst>
          </p:cNvPr>
          <p:cNvSpPr>
            <a:spLocks noGrp="1"/>
          </p:cNvSpPr>
          <p:nvPr>
            <p:ph type="title"/>
          </p:nvPr>
        </p:nvSpPr>
        <p:spPr>
          <a:xfrm>
            <a:off x="2949633" y="2870050"/>
            <a:ext cx="6066225" cy="990600"/>
          </a:xfrm>
        </p:spPr>
        <p:txBody>
          <a:bodyPr>
            <a:normAutofit/>
          </a:bodyPr>
          <a:lstStyle/>
          <a:p>
            <a:pPr algn="ctr"/>
            <a:r>
              <a:rPr lang="en-US" sz="5000" dirty="0"/>
              <a:t>Thank you for coming!</a:t>
            </a:r>
          </a:p>
        </p:txBody>
      </p:sp>
      <p:pic>
        <p:nvPicPr>
          <p:cNvPr id="6" name="Picture 5">
            <a:extLst>
              <a:ext uri="{FF2B5EF4-FFF2-40B4-BE49-F238E27FC236}">
                <a16:creationId xmlns:a16="http://schemas.microsoft.com/office/drawing/2014/main" id="{3EF23B66-9038-9598-83B2-9F1D2FC14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71" y="273451"/>
            <a:ext cx="1766955" cy="2660249"/>
          </a:xfrm>
          <a:prstGeom prst="rect">
            <a:avLst/>
          </a:prstGeom>
        </p:spPr>
      </p:pic>
      <p:pic>
        <p:nvPicPr>
          <p:cNvPr id="8" name="Picture 7">
            <a:extLst>
              <a:ext uri="{FF2B5EF4-FFF2-40B4-BE49-F238E27FC236}">
                <a16:creationId xmlns:a16="http://schemas.microsoft.com/office/drawing/2014/main" id="{D558E87A-780B-960E-3BCA-D2738EF31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018" y="3987950"/>
            <a:ext cx="4268011" cy="2640832"/>
          </a:xfrm>
          <a:prstGeom prst="rect">
            <a:avLst/>
          </a:prstGeom>
        </p:spPr>
      </p:pic>
      <p:pic>
        <p:nvPicPr>
          <p:cNvPr id="10" name="Picture 9">
            <a:extLst>
              <a:ext uri="{FF2B5EF4-FFF2-40B4-BE49-F238E27FC236}">
                <a16:creationId xmlns:a16="http://schemas.microsoft.com/office/drawing/2014/main" id="{D6B7BC77-DF51-A891-4804-B3BDE644C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71" y="3924301"/>
            <a:ext cx="3521109" cy="2640832"/>
          </a:xfrm>
          <a:prstGeom prst="rect">
            <a:avLst/>
          </a:prstGeom>
        </p:spPr>
      </p:pic>
      <p:pic>
        <p:nvPicPr>
          <p:cNvPr id="16" name="Picture 15">
            <a:extLst>
              <a:ext uri="{FF2B5EF4-FFF2-40B4-BE49-F238E27FC236}">
                <a16:creationId xmlns:a16="http://schemas.microsoft.com/office/drawing/2014/main" id="{FF6BCD05-FD68-CCBC-277B-E6C749A4BA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3364" y="273451"/>
            <a:ext cx="2318765" cy="2655577"/>
          </a:xfrm>
          <a:prstGeom prst="rect">
            <a:avLst/>
          </a:prstGeom>
        </p:spPr>
      </p:pic>
      <p:pic>
        <p:nvPicPr>
          <p:cNvPr id="18" name="Picture 17">
            <a:extLst>
              <a:ext uri="{FF2B5EF4-FFF2-40B4-BE49-F238E27FC236}">
                <a16:creationId xmlns:a16="http://schemas.microsoft.com/office/drawing/2014/main" id="{3A1C4C90-90B2-9DED-2B48-94AAE4AFCC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6587" y="273452"/>
            <a:ext cx="1595056" cy="2655576"/>
          </a:xfrm>
          <a:prstGeom prst="rect">
            <a:avLst/>
          </a:prstGeom>
        </p:spPr>
      </p:pic>
    </p:spTree>
    <p:extLst>
      <p:ext uri="{BB962C8B-B14F-4D97-AF65-F5344CB8AC3E}">
        <p14:creationId xmlns:p14="http://schemas.microsoft.com/office/powerpoint/2010/main" val="1406472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929A3-2376-476B-9AE9-2F2F225A66D6}"/>
              </a:ext>
            </a:extLst>
          </p:cNvPr>
          <p:cNvSpPr>
            <a:spLocks noGrp="1"/>
          </p:cNvSpPr>
          <p:nvPr>
            <p:ph type="title"/>
          </p:nvPr>
        </p:nvSpPr>
        <p:spPr>
          <a:xfrm>
            <a:off x="4273922" y="170329"/>
            <a:ext cx="3644153" cy="901793"/>
          </a:xfrm>
        </p:spPr>
        <p:txBody>
          <a:bodyPr/>
          <a:lstStyle/>
          <a:p>
            <a:r>
              <a:rPr lang="en-US" dirty="0"/>
              <a:t>Transportation</a:t>
            </a:r>
          </a:p>
        </p:txBody>
      </p:sp>
      <p:sp>
        <p:nvSpPr>
          <p:cNvPr id="3" name="Content Placeholder 2">
            <a:extLst>
              <a:ext uri="{FF2B5EF4-FFF2-40B4-BE49-F238E27FC236}">
                <a16:creationId xmlns:a16="http://schemas.microsoft.com/office/drawing/2014/main" id="{45DE9C9A-DF49-42C7-B105-7C9875A3FC58}"/>
              </a:ext>
            </a:extLst>
          </p:cNvPr>
          <p:cNvSpPr>
            <a:spLocks noGrp="1"/>
          </p:cNvSpPr>
          <p:nvPr>
            <p:ph idx="1"/>
          </p:nvPr>
        </p:nvSpPr>
        <p:spPr>
          <a:xfrm>
            <a:off x="838198" y="1072123"/>
            <a:ext cx="10515600" cy="1850372"/>
          </a:xfrm>
        </p:spPr>
        <p:txBody>
          <a:bodyPr>
            <a:normAutofit/>
          </a:bodyPr>
          <a:lstStyle/>
          <a:p>
            <a:r>
              <a:rPr lang="en-US" sz="2000" dirty="0"/>
              <a:t>I am going to </a:t>
            </a:r>
            <a:r>
              <a:rPr lang="en-US" sz="2000" dirty="0" err="1"/>
              <a:t>Gammelgården</a:t>
            </a:r>
            <a:r>
              <a:rPr lang="en-US" sz="2000" dirty="0"/>
              <a:t> Museum at 20880 Olinda Trail North in Scandia. </a:t>
            </a:r>
          </a:p>
          <a:p>
            <a:endParaRPr lang="en-US" sz="400" dirty="0"/>
          </a:p>
          <a:p>
            <a:r>
              <a:rPr lang="en-US" sz="2000" dirty="0"/>
              <a:t>Before I go, I can look up driving directions on my phone or online. </a:t>
            </a:r>
          </a:p>
          <a:p>
            <a:pPr marL="0" indent="0">
              <a:buNone/>
            </a:pPr>
            <a:endParaRPr lang="en-US" sz="400" dirty="0"/>
          </a:p>
          <a:p>
            <a:r>
              <a:rPr lang="en-US" sz="2000" dirty="0" err="1"/>
              <a:t>Gammelgården</a:t>
            </a:r>
            <a:r>
              <a:rPr lang="en-US" sz="2000" dirty="0"/>
              <a:t> Museum offers free parking. If the lot is full, I can park on Olinda Trail, on 209</a:t>
            </a:r>
            <a:r>
              <a:rPr lang="en-US" sz="2000" baseline="30000" dirty="0"/>
              <a:t>th</a:t>
            </a:r>
            <a:r>
              <a:rPr lang="en-US" sz="2000" dirty="0"/>
              <a:t> Street, at Elim Lutheran Church, or at the Scandia Community Center. </a:t>
            </a:r>
            <a:endParaRPr lang="en-US" dirty="0"/>
          </a:p>
          <a:p>
            <a:endParaRPr lang="en-US" dirty="0"/>
          </a:p>
          <a:p>
            <a:pPr marL="0" indent="0">
              <a:buNone/>
            </a:pPr>
            <a:endParaRPr lang="en-US" dirty="0"/>
          </a:p>
          <a:p>
            <a:endParaRPr lang="en-US" dirty="0"/>
          </a:p>
        </p:txBody>
      </p:sp>
      <p:pic>
        <p:nvPicPr>
          <p:cNvPr id="6" name="Picture 5">
            <a:extLst>
              <a:ext uri="{FF2B5EF4-FFF2-40B4-BE49-F238E27FC236}">
                <a16:creationId xmlns:a16="http://schemas.microsoft.com/office/drawing/2014/main" id="{3AEA6B0E-649F-8FF3-6C25-47A4DFA10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085" y="3021106"/>
            <a:ext cx="5801829" cy="3326987"/>
          </a:xfrm>
          <a:prstGeom prst="rect">
            <a:avLst/>
          </a:prstGeom>
        </p:spPr>
      </p:pic>
    </p:spTree>
    <p:extLst>
      <p:ext uri="{BB962C8B-B14F-4D97-AF65-F5344CB8AC3E}">
        <p14:creationId xmlns:p14="http://schemas.microsoft.com/office/powerpoint/2010/main" val="448142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FC398-2423-4739-961D-B4788F769D78}"/>
              </a:ext>
            </a:extLst>
          </p:cNvPr>
          <p:cNvSpPr>
            <a:spLocks noGrp="1"/>
          </p:cNvSpPr>
          <p:nvPr>
            <p:ph type="title"/>
          </p:nvPr>
        </p:nvSpPr>
        <p:spPr>
          <a:xfrm>
            <a:off x="3923178" y="215152"/>
            <a:ext cx="4345642" cy="699173"/>
          </a:xfrm>
        </p:spPr>
        <p:txBody>
          <a:bodyPr>
            <a:normAutofit fontScale="90000"/>
          </a:bodyPr>
          <a:lstStyle/>
          <a:p>
            <a:r>
              <a:rPr lang="en-US" dirty="0"/>
              <a:t>Museums and Tours </a:t>
            </a:r>
          </a:p>
        </p:txBody>
      </p:sp>
      <p:sp>
        <p:nvSpPr>
          <p:cNvPr id="3" name="Content Placeholder 2">
            <a:extLst>
              <a:ext uri="{FF2B5EF4-FFF2-40B4-BE49-F238E27FC236}">
                <a16:creationId xmlns:a16="http://schemas.microsoft.com/office/drawing/2014/main" id="{C61454DC-3EBD-4B67-94D4-19C7DC6282DC}"/>
              </a:ext>
            </a:extLst>
          </p:cNvPr>
          <p:cNvSpPr>
            <a:spLocks noGrp="1"/>
          </p:cNvSpPr>
          <p:nvPr>
            <p:ph idx="1"/>
          </p:nvPr>
        </p:nvSpPr>
        <p:spPr>
          <a:xfrm>
            <a:off x="838199" y="914325"/>
            <a:ext cx="10515600" cy="2842639"/>
          </a:xfrm>
        </p:spPr>
        <p:txBody>
          <a:bodyPr>
            <a:normAutofit lnSpcReduction="10000"/>
          </a:bodyPr>
          <a:lstStyle/>
          <a:p>
            <a:r>
              <a:rPr lang="en-US" sz="1900" dirty="0"/>
              <a:t>I enter the museum through the front doors of the big red building (</a:t>
            </a:r>
            <a:r>
              <a:rPr lang="en-US" sz="2000" dirty="0" err="1">
                <a:solidFill>
                  <a:srgbClr val="202122"/>
                </a:solidFill>
              </a:rPr>
              <a:t>V</a:t>
            </a:r>
            <a:r>
              <a:rPr lang="en-US" sz="2000" i="0" dirty="0" err="1">
                <a:solidFill>
                  <a:srgbClr val="202122"/>
                </a:solidFill>
                <a:effectLst/>
              </a:rPr>
              <a:t>älkommen</a:t>
            </a:r>
            <a:r>
              <a:rPr lang="en-US" sz="1900" dirty="0"/>
              <a:t> Hus). </a:t>
            </a:r>
            <a:br>
              <a:rPr lang="en-US" sz="1900" dirty="0"/>
            </a:br>
            <a:endParaRPr lang="en-US" sz="1900" dirty="0"/>
          </a:p>
          <a:p>
            <a:r>
              <a:rPr lang="en-US" sz="1900" dirty="0"/>
              <a:t>If there are tours on the day I am visiting, there is a stand by the front door with the tour times. </a:t>
            </a:r>
            <a:endParaRPr lang="en-US" sz="1900" i="1" dirty="0"/>
          </a:p>
          <a:p>
            <a:pPr marL="0" indent="0">
              <a:buNone/>
            </a:pPr>
            <a:endParaRPr lang="en-US" sz="1000" dirty="0"/>
          </a:p>
          <a:p>
            <a:r>
              <a:rPr lang="en-US" sz="1900" dirty="0"/>
              <a:t>The museum has free brochures with information about the museum and tours.</a:t>
            </a:r>
            <a:br>
              <a:rPr lang="en-US" sz="1900" dirty="0"/>
            </a:br>
            <a:endParaRPr lang="en-US" sz="1900" i="1" dirty="0"/>
          </a:p>
          <a:p>
            <a:r>
              <a:rPr lang="en-US" sz="1900" dirty="0"/>
              <a:t>I can purchase tickets for a tour in the Butik (gift shop). </a:t>
            </a:r>
          </a:p>
          <a:p>
            <a:pPr marL="0" indent="0">
              <a:buNone/>
            </a:pPr>
            <a:endParaRPr lang="en-US" sz="1000" dirty="0"/>
          </a:p>
          <a:p>
            <a:r>
              <a:rPr lang="en-US" sz="1900" dirty="0"/>
              <a:t>If I bought tickets in advance, I bring the printed copy or pull up the electronic ticket from my email. </a:t>
            </a:r>
          </a:p>
          <a:p>
            <a:pPr marL="0" indent="0">
              <a:buNone/>
            </a:pPr>
            <a:endParaRPr lang="en-US" sz="1000" i="1" dirty="0"/>
          </a:p>
          <a:p>
            <a:endParaRPr lang="en-US" dirty="0"/>
          </a:p>
          <a:p>
            <a:endParaRPr lang="en-US" dirty="0"/>
          </a:p>
          <a:p>
            <a:pPr marL="0" indent="0">
              <a:buNone/>
            </a:pPr>
            <a:endParaRPr lang="en-US" dirty="0"/>
          </a:p>
          <a:p>
            <a:endParaRPr lang="en-US" dirty="0"/>
          </a:p>
          <a:p>
            <a:pPr marL="0" indent="0">
              <a:buNone/>
            </a:pPr>
            <a:endParaRPr lang="en-US" dirty="0"/>
          </a:p>
          <a:p>
            <a:endParaRPr lang="en-US" dirty="0"/>
          </a:p>
        </p:txBody>
      </p:sp>
      <p:pic>
        <p:nvPicPr>
          <p:cNvPr id="6" name="Picture 5">
            <a:extLst>
              <a:ext uri="{FF2B5EF4-FFF2-40B4-BE49-F238E27FC236}">
                <a16:creationId xmlns:a16="http://schemas.microsoft.com/office/drawing/2014/main" id="{B00333B9-89C9-4914-122D-A0AF574E7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705" y="3867551"/>
            <a:ext cx="4048820" cy="2706431"/>
          </a:xfrm>
          <a:prstGeom prst="rect">
            <a:avLst/>
          </a:prstGeom>
        </p:spPr>
      </p:pic>
      <p:pic>
        <p:nvPicPr>
          <p:cNvPr id="7" name="Picture 6">
            <a:extLst>
              <a:ext uri="{FF2B5EF4-FFF2-40B4-BE49-F238E27FC236}">
                <a16:creationId xmlns:a16="http://schemas.microsoft.com/office/drawing/2014/main" id="{38426E39-53C1-8E78-594F-921CA3D8E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0912" y="3868271"/>
            <a:ext cx="3772887" cy="2705711"/>
          </a:xfrm>
          <a:prstGeom prst="rect">
            <a:avLst/>
          </a:prstGeom>
        </p:spPr>
      </p:pic>
      <p:pic>
        <p:nvPicPr>
          <p:cNvPr id="8" name="Picture 7">
            <a:extLst>
              <a:ext uri="{FF2B5EF4-FFF2-40B4-BE49-F238E27FC236}">
                <a16:creationId xmlns:a16="http://schemas.microsoft.com/office/drawing/2014/main" id="{CC1B8420-3FB7-CFA8-B95C-9D07AFF84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483" y="3862517"/>
            <a:ext cx="2037836" cy="2711465"/>
          </a:xfrm>
          <a:prstGeom prst="rect">
            <a:avLst/>
          </a:prstGeom>
        </p:spPr>
      </p:pic>
    </p:spTree>
    <p:extLst>
      <p:ext uri="{BB962C8B-B14F-4D97-AF65-F5344CB8AC3E}">
        <p14:creationId xmlns:p14="http://schemas.microsoft.com/office/powerpoint/2010/main" val="3163111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18E3E8A-7E24-0E32-368C-A9148F5B5B62}"/>
              </a:ext>
            </a:extLst>
          </p:cNvPr>
          <p:cNvSpPr>
            <a:spLocks noGrp="1"/>
          </p:cNvSpPr>
          <p:nvPr>
            <p:ph type="subTitle" idx="1"/>
          </p:nvPr>
        </p:nvSpPr>
        <p:spPr>
          <a:xfrm>
            <a:off x="713853" y="925749"/>
            <a:ext cx="10764293" cy="1189378"/>
          </a:xfrm>
        </p:spPr>
        <p:txBody>
          <a:bodyPr>
            <a:normAutofit/>
          </a:bodyPr>
          <a:lstStyle/>
          <a:p>
            <a:pPr marL="285750" indent="-285750" algn="l">
              <a:buFont typeface="Arial" panose="020B0604020202020204" pitchFamily="34" charset="0"/>
              <a:buChar char="•"/>
            </a:pPr>
            <a:r>
              <a:rPr lang="en-US" sz="1800" dirty="0"/>
              <a:t>Food and drinks are not allowed in the museum’s historic buildings. This is to preserve the historic relics. </a:t>
            </a:r>
          </a:p>
          <a:p>
            <a:pPr marL="285750" indent="-285750" algn="l">
              <a:buFont typeface="Arial" panose="020B0604020202020204" pitchFamily="34" charset="0"/>
              <a:buChar char="•"/>
            </a:pPr>
            <a:r>
              <a:rPr lang="en-US" sz="1800" dirty="0"/>
              <a:t>If I need a snack, I can purchase it at the Museum’s Butik (gift shop) which is across from the front desk. </a:t>
            </a:r>
          </a:p>
          <a:p>
            <a:pPr marL="285750" indent="-285750" algn="l">
              <a:buFont typeface="Arial" panose="020B0604020202020204" pitchFamily="34" charset="0"/>
              <a:buChar char="•"/>
            </a:pPr>
            <a:r>
              <a:rPr lang="en-US" sz="1800" dirty="0"/>
              <a:t>I may eat my snack in the first-floor gathering area of the </a:t>
            </a:r>
            <a:r>
              <a:rPr lang="en-US" sz="1800" dirty="0" err="1">
                <a:solidFill>
                  <a:srgbClr val="202122"/>
                </a:solidFill>
              </a:rPr>
              <a:t>V</a:t>
            </a:r>
            <a:r>
              <a:rPr lang="en-US" sz="1800" i="0" dirty="0" err="1">
                <a:solidFill>
                  <a:srgbClr val="202122"/>
                </a:solidFill>
                <a:effectLst/>
              </a:rPr>
              <a:t>älkommen</a:t>
            </a:r>
            <a:r>
              <a:rPr lang="en-US" sz="1800" dirty="0"/>
              <a:t> Hus or outdoors.</a:t>
            </a:r>
          </a:p>
        </p:txBody>
      </p:sp>
      <p:pic>
        <p:nvPicPr>
          <p:cNvPr id="7" name="Picture 6">
            <a:extLst>
              <a:ext uri="{FF2B5EF4-FFF2-40B4-BE49-F238E27FC236}">
                <a16:creationId xmlns:a16="http://schemas.microsoft.com/office/drawing/2014/main" id="{ABE2A41C-166C-0177-88CF-7481147B4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2075" y="2157182"/>
            <a:ext cx="6764924" cy="4323209"/>
          </a:xfrm>
          <a:prstGeom prst="rect">
            <a:avLst/>
          </a:prstGeom>
        </p:spPr>
      </p:pic>
      <p:sp>
        <p:nvSpPr>
          <p:cNvPr id="8" name="TextBox 7">
            <a:extLst>
              <a:ext uri="{FF2B5EF4-FFF2-40B4-BE49-F238E27FC236}">
                <a16:creationId xmlns:a16="http://schemas.microsoft.com/office/drawing/2014/main" id="{2A6C21FF-2F68-ECCA-6530-72C0C0A2F075}"/>
              </a:ext>
            </a:extLst>
          </p:cNvPr>
          <p:cNvSpPr txBox="1"/>
          <p:nvPr/>
        </p:nvSpPr>
        <p:spPr>
          <a:xfrm>
            <a:off x="4032069" y="217863"/>
            <a:ext cx="4130296" cy="769441"/>
          </a:xfrm>
          <a:prstGeom prst="rect">
            <a:avLst/>
          </a:prstGeom>
          <a:noFill/>
        </p:spPr>
        <p:txBody>
          <a:bodyPr wrap="square" rtlCol="0">
            <a:spAutoFit/>
          </a:bodyPr>
          <a:lstStyle/>
          <a:p>
            <a:r>
              <a:rPr lang="en-US" sz="4400" dirty="0">
                <a:latin typeface="+mj-lt"/>
              </a:rPr>
              <a:t>Food and Snacks</a:t>
            </a:r>
          </a:p>
        </p:txBody>
      </p:sp>
      <p:pic>
        <p:nvPicPr>
          <p:cNvPr id="10" name="Picture 9">
            <a:extLst>
              <a:ext uri="{FF2B5EF4-FFF2-40B4-BE49-F238E27FC236}">
                <a16:creationId xmlns:a16="http://schemas.microsoft.com/office/drawing/2014/main" id="{EB69CBD8-03DB-9AA0-41B3-65BF981D9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00" y="2157183"/>
            <a:ext cx="2923435" cy="4323209"/>
          </a:xfrm>
          <a:prstGeom prst="rect">
            <a:avLst/>
          </a:prstGeom>
        </p:spPr>
      </p:pic>
    </p:spTree>
    <p:extLst>
      <p:ext uri="{BB962C8B-B14F-4D97-AF65-F5344CB8AC3E}">
        <p14:creationId xmlns:p14="http://schemas.microsoft.com/office/powerpoint/2010/main" val="1924305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9CCDD-B532-45A0-E600-C02D854FA6CF}"/>
              </a:ext>
            </a:extLst>
          </p:cNvPr>
          <p:cNvSpPr>
            <a:spLocks noGrp="1"/>
          </p:cNvSpPr>
          <p:nvPr>
            <p:ph type="title"/>
          </p:nvPr>
        </p:nvSpPr>
        <p:spPr>
          <a:xfrm>
            <a:off x="4262927" y="277120"/>
            <a:ext cx="3666146" cy="698687"/>
          </a:xfrm>
        </p:spPr>
        <p:txBody>
          <a:bodyPr>
            <a:noAutofit/>
          </a:bodyPr>
          <a:lstStyle/>
          <a:p>
            <a:r>
              <a:rPr lang="en-US" sz="4400" dirty="0"/>
              <a:t>Accessibility (1)</a:t>
            </a:r>
          </a:p>
        </p:txBody>
      </p:sp>
      <p:sp>
        <p:nvSpPr>
          <p:cNvPr id="3" name="Text Placeholder 2">
            <a:extLst>
              <a:ext uri="{FF2B5EF4-FFF2-40B4-BE49-F238E27FC236}">
                <a16:creationId xmlns:a16="http://schemas.microsoft.com/office/drawing/2014/main" id="{31F112CE-440F-A253-9A30-80B817768C28}"/>
              </a:ext>
            </a:extLst>
          </p:cNvPr>
          <p:cNvSpPr>
            <a:spLocks noGrp="1"/>
          </p:cNvSpPr>
          <p:nvPr>
            <p:ph type="body" idx="1"/>
          </p:nvPr>
        </p:nvSpPr>
        <p:spPr>
          <a:xfrm>
            <a:off x="972425" y="974584"/>
            <a:ext cx="10247150" cy="1787713"/>
          </a:xfrm>
        </p:spPr>
        <p:txBody>
          <a:bodyPr>
            <a:normAutofit/>
          </a:bodyPr>
          <a:lstStyle/>
          <a:p>
            <a:pPr marL="342900" indent="-342900">
              <a:buFont typeface="Arial" panose="020B0604020202020204" pitchFamily="34" charset="0"/>
              <a:buChar char="•"/>
            </a:pPr>
            <a:r>
              <a:rPr lang="en-US" sz="2000" b="0" i="0" dirty="0">
                <a:solidFill>
                  <a:schemeClr val="tx1"/>
                </a:solidFill>
                <a:effectLst/>
              </a:rPr>
              <a:t>I can use the elevator in the main building (</a:t>
            </a:r>
            <a:r>
              <a:rPr lang="en-US" sz="2000" b="0" i="0" dirty="0" err="1">
                <a:solidFill>
                  <a:schemeClr val="tx1"/>
                </a:solidFill>
                <a:effectLst/>
              </a:rPr>
              <a:t>V</a:t>
            </a:r>
            <a:r>
              <a:rPr lang="en-US" sz="2000" i="0" dirty="0" err="1">
                <a:solidFill>
                  <a:schemeClr val="tx1"/>
                </a:solidFill>
                <a:effectLst/>
              </a:rPr>
              <a:t>älkommen</a:t>
            </a:r>
            <a:r>
              <a:rPr lang="en-US" sz="2000" dirty="0">
                <a:solidFill>
                  <a:schemeClr val="tx1"/>
                </a:solidFill>
              </a:rPr>
              <a:t> Hus) if I am </a:t>
            </a:r>
            <a:r>
              <a:rPr lang="en-US" sz="2000" b="0" i="0" dirty="0">
                <a:solidFill>
                  <a:schemeClr val="tx1"/>
                </a:solidFill>
                <a:effectLst/>
              </a:rPr>
              <a:t>not able to use the stairs.</a:t>
            </a:r>
          </a:p>
          <a:p>
            <a:pPr marL="342900" indent="-342900">
              <a:buFont typeface="Arial" panose="020B0604020202020204" pitchFamily="34" charset="0"/>
              <a:buChar char="•"/>
            </a:pPr>
            <a:endParaRPr lang="en-US" sz="1000" dirty="0">
              <a:solidFill>
                <a:schemeClr val="tx1"/>
              </a:solidFill>
            </a:endParaRPr>
          </a:p>
          <a:p>
            <a:pPr marL="342900" indent="-342900">
              <a:buFont typeface="Arial" panose="020B0604020202020204" pitchFamily="34" charset="0"/>
              <a:buChar char="•"/>
            </a:pPr>
            <a:r>
              <a:rPr lang="en-US" sz="2000" dirty="0">
                <a:solidFill>
                  <a:schemeClr val="tx1"/>
                </a:solidFill>
              </a:rPr>
              <a:t>I can use the drinking fountains available by the first-floor bathrooms.</a:t>
            </a:r>
          </a:p>
          <a:p>
            <a:pPr marL="342900" indent="-342900">
              <a:buFont typeface="Arial" panose="020B0604020202020204" pitchFamily="34" charset="0"/>
              <a:buChar char="•"/>
            </a:pPr>
            <a:endParaRPr lang="en-US" sz="1000" dirty="0">
              <a:solidFill>
                <a:schemeClr val="tx1"/>
              </a:solidFill>
            </a:endParaRPr>
          </a:p>
          <a:p>
            <a:pPr marL="342900" indent="-342900">
              <a:buFont typeface="Arial" panose="020B0604020202020204" pitchFamily="34" charset="0"/>
              <a:buChar char="•"/>
            </a:pPr>
            <a:r>
              <a:rPr lang="en-US" sz="2000" dirty="0">
                <a:solidFill>
                  <a:schemeClr val="tx1"/>
                </a:solidFill>
              </a:rPr>
              <a:t>I can use the bathrooms on the first and second floor of the main building.</a:t>
            </a:r>
            <a:endParaRPr lang="en-US" sz="2000" b="0" i="0" dirty="0">
              <a:solidFill>
                <a:schemeClr val="tx1"/>
              </a:solidFill>
              <a:effectLst/>
            </a:endParaRPr>
          </a:p>
          <a:p>
            <a:pPr marL="285750" indent="-285750">
              <a:buFont typeface="Arial" panose="020B0604020202020204" pitchFamily="34" charset="0"/>
              <a:buChar char="•"/>
            </a:pPr>
            <a:endParaRPr lang="en-US" sz="2000" dirty="0">
              <a:solidFill>
                <a:schemeClr val="tx1">
                  <a:lumMod val="65000"/>
                  <a:lumOff val="35000"/>
                </a:schemeClr>
              </a:solidFill>
            </a:endParaRPr>
          </a:p>
          <a:p>
            <a:pPr marL="285750" indent="-285750">
              <a:buFont typeface="Arial" panose="020B0604020202020204" pitchFamily="34" charset="0"/>
              <a:buChar char="•"/>
            </a:pPr>
            <a:endParaRPr lang="en-US" sz="2000" b="0" i="0" dirty="0">
              <a:solidFill>
                <a:srgbClr val="242424"/>
              </a:solidFill>
              <a:effectLst/>
            </a:endParaRPr>
          </a:p>
          <a:p>
            <a:endParaRPr lang="en-US" sz="2000" dirty="0">
              <a:solidFill>
                <a:schemeClr val="tx1"/>
              </a:solidFill>
            </a:endParaRPr>
          </a:p>
          <a:p>
            <a:endParaRPr lang="en-US" sz="2000" dirty="0">
              <a:solidFill>
                <a:schemeClr val="tx1"/>
              </a:solidFill>
            </a:endParaRPr>
          </a:p>
          <a:p>
            <a:endParaRPr lang="en-US" sz="2000" dirty="0">
              <a:solidFill>
                <a:schemeClr val="tx1"/>
              </a:solidFill>
            </a:endParaRPr>
          </a:p>
        </p:txBody>
      </p:sp>
      <p:sp>
        <p:nvSpPr>
          <p:cNvPr id="6" name="TextBox 5">
            <a:extLst>
              <a:ext uri="{FF2B5EF4-FFF2-40B4-BE49-F238E27FC236}">
                <a16:creationId xmlns:a16="http://schemas.microsoft.com/office/drawing/2014/main" id="{439D3874-C25E-42B6-5F22-5A0CDB597AFA}"/>
              </a:ext>
            </a:extLst>
          </p:cNvPr>
          <p:cNvSpPr txBox="1"/>
          <p:nvPr/>
        </p:nvSpPr>
        <p:spPr>
          <a:xfrm>
            <a:off x="-1461248" y="3663495"/>
            <a:ext cx="4329954" cy="369332"/>
          </a:xfrm>
          <a:prstGeom prst="rect">
            <a:avLst/>
          </a:prstGeom>
          <a:noFill/>
        </p:spPr>
        <p:txBody>
          <a:bodyPr wrap="square">
            <a:spAutoFit/>
          </a:bodyPr>
          <a:lstStyle/>
          <a:p>
            <a:pPr marL="457200" marR="0" algn="l">
              <a:spcBef>
                <a:spcPts val="0"/>
              </a:spcBef>
              <a:spcAft>
                <a:spcPts val="0"/>
              </a:spcAft>
            </a:pPr>
            <a:r>
              <a:rPr lang="en-US" sz="1800" b="0" i="0" dirty="0">
                <a:solidFill>
                  <a:srgbClr val="242424"/>
                </a:solidFill>
                <a:effectLst/>
                <a:latin typeface="Calibri" panose="020F0502020204030204" pitchFamily="34" charset="0"/>
              </a:rPr>
              <a:t> </a:t>
            </a:r>
          </a:p>
        </p:txBody>
      </p:sp>
      <p:pic>
        <p:nvPicPr>
          <p:cNvPr id="10" name="Picture 9">
            <a:extLst>
              <a:ext uri="{FF2B5EF4-FFF2-40B4-BE49-F238E27FC236}">
                <a16:creationId xmlns:a16="http://schemas.microsoft.com/office/drawing/2014/main" id="{C94041C1-4E7F-FF06-671A-D32CD8C4F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125" y="2987124"/>
            <a:ext cx="2060581" cy="3459742"/>
          </a:xfrm>
          <a:prstGeom prst="rect">
            <a:avLst/>
          </a:prstGeom>
        </p:spPr>
      </p:pic>
      <p:pic>
        <p:nvPicPr>
          <p:cNvPr id="11" name="Picture 10">
            <a:extLst>
              <a:ext uri="{FF2B5EF4-FFF2-40B4-BE49-F238E27FC236}">
                <a16:creationId xmlns:a16="http://schemas.microsoft.com/office/drawing/2014/main" id="{4EDA3F23-30F3-1DD5-A799-D9B60140D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5426" y="2982753"/>
            <a:ext cx="2253630" cy="3459742"/>
          </a:xfrm>
          <a:prstGeom prst="rect">
            <a:avLst/>
          </a:prstGeom>
        </p:spPr>
      </p:pic>
      <p:pic>
        <p:nvPicPr>
          <p:cNvPr id="13" name="Picture 12">
            <a:extLst>
              <a:ext uri="{FF2B5EF4-FFF2-40B4-BE49-F238E27FC236}">
                <a16:creationId xmlns:a16="http://schemas.microsoft.com/office/drawing/2014/main" id="{4E80BDC6-552D-CC19-57F1-01CBCDF44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563" y="2982753"/>
            <a:ext cx="2022931" cy="3459742"/>
          </a:xfrm>
          <a:prstGeom prst="rect">
            <a:avLst/>
          </a:prstGeom>
        </p:spPr>
      </p:pic>
      <p:pic>
        <p:nvPicPr>
          <p:cNvPr id="14" name="Picture 13">
            <a:extLst>
              <a:ext uri="{FF2B5EF4-FFF2-40B4-BE49-F238E27FC236}">
                <a16:creationId xmlns:a16="http://schemas.microsoft.com/office/drawing/2014/main" id="{771EC03A-A3C9-DCCC-1D6D-9D6CD1704F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1214" y="2982753"/>
            <a:ext cx="2312661" cy="3459742"/>
          </a:xfrm>
          <a:prstGeom prst="rect">
            <a:avLst/>
          </a:prstGeom>
        </p:spPr>
      </p:pic>
    </p:spTree>
    <p:extLst>
      <p:ext uri="{BB962C8B-B14F-4D97-AF65-F5344CB8AC3E}">
        <p14:creationId xmlns:p14="http://schemas.microsoft.com/office/powerpoint/2010/main" val="2439194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9848B-5243-4FB6-95BB-5875C7ADC622}"/>
              </a:ext>
            </a:extLst>
          </p:cNvPr>
          <p:cNvSpPr>
            <a:spLocks noGrp="1"/>
          </p:cNvSpPr>
          <p:nvPr>
            <p:ph type="title"/>
          </p:nvPr>
        </p:nvSpPr>
        <p:spPr>
          <a:xfrm>
            <a:off x="4211170" y="243587"/>
            <a:ext cx="3769659" cy="874900"/>
          </a:xfrm>
        </p:spPr>
        <p:txBody>
          <a:bodyPr/>
          <a:lstStyle/>
          <a:p>
            <a:r>
              <a:rPr lang="en-US" dirty="0"/>
              <a:t>Accessibility (2)</a:t>
            </a:r>
          </a:p>
        </p:txBody>
      </p:sp>
      <p:sp>
        <p:nvSpPr>
          <p:cNvPr id="3" name="Content Placeholder 2">
            <a:extLst>
              <a:ext uri="{FF2B5EF4-FFF2-40B4-BE49-F238E27FC236}">
                <a16:creationId xmlns:a16="http://schemas.microsoft.com/office/drawing/2014/main" id="{34E254B9-4BF6-49FC-B2D5-EA80D5ED758D}"/>
              </a:ext>
            </a:extLst>
          </p:cNvPr>
          <p:cNvSpPr>
            <a:spLocks noGrp="1"/>
          </p:cNvSpPr>
          <p:nvPr>
            <p:ph idx="1"/>
          </p:nvPr>
        </p:nvSpPr>
        <p:spPr>
          <a:xfrm>
            <a:off x="840439" y="1057274"/>
            <a:ext cx="10511119" cy="1685926"/>
          </a:xfrm>
        </p:spPr>
        <p:txBody>
          <a:bodyPr>
            <a:normAutofit/>
          </a:bodyPr>
          <a:lstStyle/>
          <a:p>
            <a:r>
              <a:rPr lang="en-US" sz="2000" dirty="0">
                <a:solidFill>
                  <a:schemeClr val="tx1"/>
                </a:solidFill>
              </a:rPr>
              <a:t>I may take one of </a:t>
            </a:r>
            <a:r>
              <a:rPr lang="en-US" sz="2000" dirty="0" err="1">
                <a:solidFill>
                  <a:schemeClr val="tx1"/>
                </a:solidFill>
              </a:rPr>
              <a:t>Gammelgården’s</a:t>
            </a:r>
            <a:r>
              <a:rPr lang="en-US" sz="2000" dirty="0">
                <a:solidFill>
                  <a:schemeClr val="tx1"/>
                </a:solidFill>
              </a:rPr>
              <a:t> printed brochures that show pictures and short descriptions of the historic buildings. </a:t>
            </a:r>
          </a:p>
          <a:p>
            <a:endParaRPr lang="en-US" sz="500" dirty="0">
              <a:solidFill>
                <a:schemeClr val="tx1"/>
              </a:solidFill>
            </a:endParaRPr>
          </a:p>
          <a:p>
            <a:r>
              <a:rPr lang="en-US" sz="2000" dirty="0">
                <a:solidFill>
                  <a:schemeClr val="tx1"/>
                </a:solidFill>
              </a:rPr>
              <a:t>I </a:t>
            </a:r>
            <a:r>
              <a:rPr lang="en-US" sz="2000" dirty="0"/>
              <a:t>can look at </a:t>
            </a:r>
            <a:r>
              <a:rPr lang="en-US" sz="2000" dirty="0" err="1">
                <a:solidFill>
                  <a:schemeClr val="tx1"/>
                </a:solidFill>
              </a:rPr>
              <a:t>Gammelgården’s</a:t>
            </a:r>
            <a:r>
              <a:rPr lang="en-US" sz="2000" dirty="0">
                <a:solidFill>
                  <a:schemeClr val="tx1"/>
                </a:solidFill>
              </a:rPr>
              <a:t> website which has online art exhibits featuring images of the artwork and artists’ statements about each one. </a:t>
            </a:r>
            <a:br>
              <a:rPr lang="en-US" sz="1900" dirty="0"/>
            </a:br>
            <a:endParaRPr lang="en-US" sz="1000" dirty="0"/>
          </a:p>
        </p:txBody>
      </p:sp>
      <p:pic>
        <p:nvPicPr>
          <p:cNvPr id="8" name="Picture 7">
            <a:extLst>
              <a:ext uri="{FF2B5EF4-FFF2-40B4-BE49-F238E27FC236}">
                <a16:creationId xmlns:a16="http://schemas.microsoft.com/office/drawing/2014/main" id="{B2EE1C77-C72D-636A-3F02-2F5D64BDA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409" y="3005595"/>
            <a:ext cx="3263071" cy="3206986"/>
          </a:xfrm>
          <a:prstGeom prst="rect">
            <a:avLst/>
          </a:prstGeom>
        </p:spPr>
      </p:pic>
      <p:pic>
        <p:nvPicPr>
          <p:cNvPr id="10" name="Picture 9">
            <a:extLst>
              <a:ext uri="{FF2B5EF4-FFF2-40B4-BE49-F238E27FC236}">
                <a16:creationId xmlns:a16="http://schemas.microsoft.com/office/drawing/2014/main" id="{4C05C645-455D-1143-5264-BA9B45F19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300" y="3005595"/>
            <a:ext cx="6978291" cy="3206986"/>
          </a:xfrm>
          <a:prstGeom prst="rect">
            <a:avLst/>
          </a:prstGeom>
        </p:spPr>
      </p:pic>
    </p:spTree>
    <p:extLst>
      <p:ext uri="{BB962C8B-B14F-4D97-AF65-F5344CB8AC3E}">
        <p14:creationId xmlns:p14="http://schemas.microsoft.com/office/powerpoint/2010/main" val="2166877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9CCDD-B532-45A0-E600-C02D854FA6CF}"/>
              </a:ext>
            </a:extLst>
          </p:cNvPr>
          <p:cNvSpPr>
            <a:spLocks noGrp="1"/>
          </p:cNvSpPr>
          <p:nvPr>
            <p:ph type="title"/>
          </p:nvPr>
        </p:nvSpPr>
        <p:spPr>
          <a:xfrm>
            <a:off x="3958317" y="187474"/>
            <a:ext cx="3666146" cy="698687"/>
          </a:xfrm>
        </p:spPr>
        <p:txBody>
          <a:bodyPr>
            <a:noAutofit/>
          </a:bodyPr>
          <a:lstStyle/>
          <a:p>
            <a:r>
              <a:rPr lang="en-US" sz="4400" dirty="0"/>
              <a:t>Accessibility (3)</a:t>
            </a:r>
          </a:p>
        </p:txBody>
      </p:sp>
      <p:sp>
        <p:nvSpPr>
          <p:cNvPr id="3" name="Text Placeholder 2">
            <a:extLst>
              <a:ext uri="{FF2B5EF4-FFF2-40B4-BE49-F238E27FC236}">
                <a16:creationId xmlns:a16="http://schemas.microsoft.com/office/drawing/2014/main" id="{31F112CE-440F-A253-9A30-80B817768C28}"/>
              </a:ext>
            </a:extLst>
          </p:cNvPr>
          <p:cNvSpPr>
            <a:spLocks noGrp="1"/>
          </p:cNvSpPr>
          <p:nvPr>
            <p:ph type="body" idx="1"/>
          </p:nvPr>
        </p:nvSpPr>
        <p:spPr>
          <a:xfrm>
            <a:off x="525929" y="886161"/>
            <a:ext cx="11286565" cy="2072193"/>
          </a:xfrm>
        </p:spPr>
        <p:txBody>
          <a:bodyPr>
            <a:noAutofit/>
          </a:bodyPr>
          <a:lstStyle/>
          <a:p>
            <a:pPr marL="285750" indent="-285750">
              <a:buFont typeface="Arial" panose="020B0604020202020204" pitchFamily="34" charset="0"/>
              <a:buChar char="•"/>
            </a:pPr>
            <a:r>
              <a:rPr lang="en-US" sz="2000" b="0" i="0" dirty="0">
                <a:solidFill>
                  <a:schemeClr val="tx1"/>
                </a:solidFill>
                <a:effectLst/>
              </a:rPr>
              <a:t>The historic buildings have ramps. I notice that some of the historic buildings have steep ramps leading to the buildings.</a:t>
            </a:r>
          </a:p>
          <a:p>
            <a:pPr marL="285750" indent="-285750">
              <a:buFont typeface="Arial" panose="020B0604020202020204" pitchFamily="34" charset="0"/>
              <a:buChar char="•"/>
            </a:pPr>
            <a:endParaRPr lang="en-US" sz="400" dirty="0">
              <a:solidFill>
                <a:schemeClr val="tx1"/>
              </a:solidFill>
            </a:endParaRPr>
          </a:p>
          <a:p>
            <a:pPr marL="285750" indent="-285750">
              <a:buFont typeface="Arial" panose="020B0604020202020204" pitchFamily="34" charset="0"/>
              <a:buChar char="•"/>
            </a:pPr>
            <a:r>
              <a:rPr lang="en-US" sz="2000" dirty="0">
                <a:solidFill>
                  <a:schemeClr val="tx1"/>
                </a:solidFill>
              </a:rPr>
              <a:t>I notice that signs describing the historic buildings are placed near the building entrances.</a:t>
            </a:r>
          </a:p>
          <a:p>
            <a:r>
              <a:rPr lang="en-US" sz="400" dirty="0">
                <a:solidFill>
                  <a:schemeClr val="tx1"/>
                </a:solidFill>
              </a:rPr>
              <a:t> </a:t>
            </a:r>
          </a:p>
          <a:p>
            <a:pPr marL="285750" indent="-285750">
              <a:buFont typeface="Arial" panose="020B0604020202020204" pitchFamily="34" charset="0"/>
              <a:buChar char="•"/>
            </a:pPr>
            <a:r>
              <a:rPr lang="en-US" sz="2000" b="0" i="0" dirty="0" err="1">
                <a:solidFill>
                  <a:schemeClr val="tx1"/>
                </a:solidFill>
                <a:effectLst/>
              </a:rPr>
              <a:t>Gammelgården</a:t>
            </a:r>
            <a:r>
              <a:rPr lang="en-US" sz="2000" b="0" i="0" dirty="0">
                <a:solidFill>
                  <a:schemeClr val="tx1"/>
                </a:solidFill>
                <a:effectLst/>
              </a:rPr>
              <a:t> is dedicated to accessibility and updating its building to meet ADA and accessible standards for guests.</a:t>
            </a:r>
            <a:endParaRPr lang="en-US" sz="2000" dirty="0">
              <a:solidFill>
                <a:schemeClr val="tx1"/>
              </a:solidFill>
            </a:endParaRPr>
          </a:p>
        </p:txBody>
      </p:sp>
      <p:pic>
        <p:nvPicPr>
          <p:cNvPr id="5" name="Picture 4">
            <a:extLst>
              <a:ext uri="{FF2B5EF4-FFF2-40B4-BE49-F238E27FC236}">
                <a16:creationId xmlns:a16="http://schemas.microsoft.com/office/drawing/2014/main" id="{AEE8B462-A764-78A7-8C24-9B32A8560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899" y="3187936"/>
            <a:ext cx="2235942" cy="3344970"/>
          </a:xfrm>
          <a:prstGeom prst="rect">
            <a:avLst/>
          </a:prstGeom>
        </p:spPr>
      </p:pic>
      <p:pic>
        <p:nvPicPr>
          <p:cNvPr id="7" name="Picture 6">
            <a:extLst>
              <a:ext uri="{FF2B5EF4-FFF2-40B4-BE49-F238E27FC236}">
                <a16:creationId xmlns:a16="http://schemas.microsoft.com/office/drawing/2014/main" id="{A02BA32B-3C08-B654-2908-6B8A0B800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454" y="3187936"/>
            <a:ext cx="2572827" cy="3344970"/>
          </a:xfrm>
          <a:prstGeom prst="rect">
            <a:avLst/>
          </a:prstGeom>
        </p:spPr>
      </p:pic>
      <p:sp>
        <p:nvSpPr>
          <p:cNvPr id="6" name="TextBox 5">
            <a:extLst>
              <a:ext uri="{FF2B5EF4-FFF2-40B4-BE49-F238E27FC236}">
                <a16:creationId xmlns:a16="http://schemas.microsoft.com/office/drawing/2014/main" id="{439D3874-C25E-42B6-5F22-5A0CDB597AFA}"/>
              </a:ext>
            </a:extLst>
          </p:cNvPr>
          <p:cNvSpPr txBox="1"/>
          <p:nvPr/>
        </p:nvSpPr>
        <p:spPr>
          <a:xfrm>
            <a:off x="-1461248" y="3663495"/>
            <a:ext cx="4329954" cy="369332"/>
          </a:xfrm>
          <a:prstGeom prst="rect">
            <a:avLst/>
          </a:prstGeom>
          <a:noFill/>
        </p:spPr>
        <p:txBody>
          <a:bodyPr wrap="square">
            <a:spAutoFit/>
          </a:bodyPr>
          <a:lstStyle/>
          <a:p>
            <a:pPr marL="457200" marR="0" algn="l">
              <a:spcBef>
                <a:spcPts val="0"/>
              </a:spcBef>
              <a:spcAft>
                <a:spcPts val="0"/>
              </a:spcAft>
            </a:pPr>
            <a:r>
              <a:rPr lang="en-US" sz="1800" b="0" i="0" dirty="0">
                <a:solidFill>
                  <a:srgbClr val="242424"/>
                </a:solidFill>
                <a:effectLst/>
                <a:latin typeface="Calibri" panose="020F0502020204030204" pitchFamily="34" charset="0"/>
              </a:rPr>
              <a:t> </a:t>
            </a:r>
          </a:p>
        </p:txBody>
      </p:sp>
      <p:pic>
        <p:nvPicPr>
          <p:cNvPr id="12" name="Picture 11">
            <a:extLst>
              <a:ext uri="{FF2B5EF4-FFF2-40B4-BE49-F238E27FC236}">
                <a16:creationId xmlns:a16="http://schemas.microsoft.com/office/drawing/2014/main" id="{ACACCF17-96B3-C1A4-6BA2-6F237952E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5454" y="3187936"/>
            <a:ext cx="2513954" cy="3344970"/>
          </a:xfrm>
          <a:prstGeom prst="rect">
            <a:avLst/>
          </a:prstGeom>
        </p:spPr>
      </p:pic>
    </p:spTree>
    <p:extLst>
      <p:ext uri="{BB962C8B-B14F-4D97-AF65-F5344CB8AC3E}">
        <p14:creationId xmlns:p14="http://schemas.microsoft.com/office/powerpoint/2010/main" val="1187760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A03B-782C-4FA4-BF9C-2489A4F1EB79}"/>
              </a:ext>
            </a:extLst>
          </p:cNvPr>
          <p:cNvSpPr>
            <a:spLocks noGrp="1"/>
          </p:cNvSpPr>
          <p:nvPr>
            <p:ph type="title"/>
          </p:nvPr>
        </p:nvSpPr>
        <p:spPr>
          <a:xfrm>
            <a:off x="4314264" y="138112"/>
            <a:ext cx="3563471" cy="812147"/>
          </a:xfrm>
        </p:spPr>
        <p:txBody>
          <a:bodyPr/>
          <a:lstStyle/>
          <a:p>
            <a:r>
              <a:rPr lang="en-US" dirty="0"/>
              <a:t>Sensory Needs</a:t>
            </a:r>
          </a:p>
        </p:txBody>
      </p:sp>
      <p:sp>
        <p:nvSpPr>
          <p:cNvPr id="3" name="Content Placeholder 2">
            <a:extLst>
              <a:ext uri="{FF2B5EF4-FFF2-40B4-BE49-F238E27FC236}">
                <a16:creationId xmlns:a16="http://schemas.microsoft.com/office/drawing/2014/main" id="{2791A0FB-444B-4D9E-8F2C-E67208013F08}"/>
              </a:ext>
            </a:extLst>
          </p:cNvPr>
          <p:cNvSpPr>
            <a:spLocks noGrp="1"/>
          </p:cNvSpPr>
          <p:nvPr>
            <p:ph idx="1"/>
          </p:nvPr>
        </p:nvSpPr>
        <p:spPr>
          <a:xfrm>
            <a:off x="838199" y="950259"/>
            <a:ext cx="10515600" cy="2113720"/>
          </a:xfrm>
        </p:spPr>
        <p:txBody>
          <a:bodyPr>
            <a:normAutofit/>
          </a:bodyPr>
          <a:lstStyle/>
          <a:p>
            <a:r>
              <a:rPr lang="en-US" sz="1800" dirty="0"/>
              <a:t>If I am feeling overwhelmed, I can go to an area away from my group – either indoors or outdoors. Indoors, I can ask a staff member where I can take a break. Outside, there are benches and a playground. </a:t>
            </a:r>
          </a:p>
          <a:p>
            <a:pPr marL="0" indent="0">
              <a:buNone/>
            </a:pPr>
            <a:endParaRPr lang="en-US" sz="1800" dirty="0"/>
          </a:p>
          <a:p>
            <a:r>
              <a:rPr lang="en-US" sz="1800" dirty="0"/>
              <a:t>If I go outside, I will check with a staff member to make sure I can get back inside.</a:t>
            </a:r>
          </a:p>
          <a:p>
            <a:pPr marL="0" indent="0">
              <a:buNone/>
            </a:pPr>
            <a:endParaRPr lang="en-US" sz="1800" dirty="0"/>
          </a:p>
          <a:p>
            <a:r>
              <a:rPr lang="en-US" sz="1800" dirty="0"/>
              <a:t>I can always come back to the group when I am ready.</a:t>
            </a:r>
          </a:p>
          <a:p>
            <a:endParaRPr lang="en-US" sz="1800" i="1" dirty="0"/>
          </a:p>
        </p:txBody>
      </p:sp>
      <p:pic>
        <p:nvPicPr>
          <p:cNvPr id="5" name="Picture 4">
            <a:extLst>
              <a:ext uri="{FF2B5EF4-FFF2-40B4-BE49-F238E27FC236}">
                <a16:creationId xmlns:a16="http://schemas.microsoft.com/office/drawing/2014/main" id="{E01DD418-E52E-8999-63D9-46EC21FCE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650" y="3288358"/>
            <a:ext cx="3793709" cy="2713182"/>
          </a:xfrm>
          <a:prstGeom prst="rect">
            <a:avLst/>
          </a:prstGeom>
        </p:spPr>
      </p:pic>
      <p:pic>
        <p:nvPicPr>
          <p:cNvPr id="6" name="Picture 5">
            <a:extLst>
              <a:ext uri="{FF2B5EF4-FFF2-40B4-BE49-F238E27FC236}">
                <a16:creationId xmlns:a16="http://schemas.microsoft.com/office/drawing/2014/main" id="{68BFFB59-601A-DF33-DD31-81C80EBC5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810" y="3288358"/>
            <a:ext cx="6126540" cy="2713182"/>
          </a:xfrm>
          <a:prstGeom prst="rect">
            <a:avLst/>
          </a:prstGeom>
        </p:spPr>
      </p:pic>
    </p:spTree>
    <p:extLst>
      <p:ext uri="{BB962C8B-B14F-4D97-AF65-F5344CB8AC3E}">
        <p14:creationId xmlns:p14="http://schemas.microsoft.com/office/powerpoint/2010/main" val="32757711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5347</TotalTime>
  <Words>1830</Words>
  <Application>Microsoft Office PowerPoint</Application>
  <PresentationFormat>Widescreen</PresentationFormat>
  <Paragraphs>119</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Wingdings</vt:lpstr>
      <vt:lpstr>Office Theme</vt:lpstr>
      <vt:lpstr>A Trip to  Gammelgården Museum of Scandia</vt:lpstr>
      <vt:lpstr>Tickets</vt:lpstr>
      <vt:lpstr>Transportation</vt:lpstr>
      <vt:lpstr>Museums and Tours </vt:lpstr>
      <vt:lpstr>PowerPoint Presentation</vt:lpstr>
      <vt:lpstr>Accessibility (1)</vt:lpstr>
      <vt:lpstr>Accessibility (2)</vt:lpstr>
      <vt:lpstr>Accessibility (3)</vt:lpstr>
      <vt:lpstr>Sensory Needs</vt:lpstr>
      <vt:lpstr>Sensory Tools</vt:lpstr>
      <vt:lpstr>Museum Expectations</vt:lpstr>
      <vt:lpstr>There are a lot of things to see and do at the Museum. My family and I can make a plan for our visit. We could even use a checklist to choose the things we want to do. I may not be able to do everything today. And, sometimes, buildings are closed. That is okay. I can do it another day.  OUTSIDE AND HISTORIC BUILDINGS  q  See the 5 large Dala horses on the museum grounds.  q  Take a tour of the 5 historic buildings.  q  Relax by the restored prairie.   q  Walk on the bluebird trail.  q  Go on a scavenger hunt. See: https://gammelgardenmuseum.org/education-programs/#events-for-youth  q  See the heritage gardens.   VALKOMMEN HUS  q  See the current art exhibit.  q  See the museum’s collection of over 150 Dala horses.  q  Do some stitching on the quilt on the quilting frame.  q  See the Scandia bicentennial quilt.   q  See examples of weaving that would have been done in the mid- to late-1800s.  q  Shop in the Butik (gift shop).  q  See the large Dala horse on the first floor.  q  Take a class or workshop; or attend a seasonal coffee party.   </vt:lpstr>
      <vt:lpstr>Activities (1)</vt:lpstr>
      <vt:lpstr>Activities (2)</vt:lpstr>
      <vt:lpstr>Old Church (Gammelkyrkan)</vt:lpstr>
      <vt:lpstr>Immigrant House (Invandrar Hus) </vt:lpstr>
      <vt:lpstr>PowerPoint Presentation</vt:lpstr>
      <vt:lpstr>PowerPoint Presentation</vt:lpstr>
      <vt:lpstr>PowerPoint Presentation</vt:lpstr>
      <vt:lpstr>Welcome House (Välkommen Hus)</vt:lpstr>
      <vt:lpstr>Departure</vt:lpstr>
      <vt:lpstr>Thank you for coming!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Purpose</dc:title>
  <dc:creator>Maria K Miller</dc:creator>
  <cp:lastModifiedBy>Ann Rinkenberger</cp:lastModifiedBy>
  <cp:revision>54</cp:revision>
  <dcterms:created xsi:type="dcterms:W3CDTF">2022-07-21T17:42:51Z</dcterms:created>
  <dcterms:modified xsi:type="dcterms:W3CDTF">2023-07-30T20:22:20Z</dcterms:modified>
</cp:coreProperties>
</file>