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00584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200"/>
    <a:srgbClr val="FFDFCA"/>
    <a:srgbClr val="983A10"/>
    <a:srgbClr val="782916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9" autoAdjust="0"/>
    <p:restoredTop sz="94694"/>
  </p:normalViewPr>
  <p:slideViewPr>
    <p:cSldViewPr snapToGrid="0">
      <p:cViewPr>
        <p:scale>
          <a:sx n="150" d="100"/>
          <a:sy n="150" d="100"/>
        </p:scale>
        <p:origin x="-1133" y="-13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992968"/>
            <a:ext cx="8549640" cy="636693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9605435"/>
            <a:ext cx="7543800" cy="4415365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6B5D-EA01-4564-8DD5-3FAE222B924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71EA-8BBF-4CCB-8F69-3443B67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9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6B5D-EA01-4564-8DD5-3FAE222B924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71EA-8BBF-4CCB-8F69-3443B67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6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973667"/>
            <a:ext cx="2168843" cy="15498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973667"/>
            <a:ext cx="6380798" cy="15498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6B5D-EA01-4564-8DD5-3FAE222B924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71EA-8BBF-4CCB-8F69-3443B67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6B5D-EA01-4564-8DD5-3FAE222B924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71EA-8BBF-4CCB-8F69-3443B67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0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4559305"/>
            <a:ext cx="8675370" cy="7607299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2238572"/>
            <a:ext cx="8675370" cy="4000499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6B5D-EA01-4564-8DD5-3FAE222B924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71EA-8BBF-4CCB-8F69-3443B67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9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868333"/>
            <a:ext cx="4274820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868333"/>
            <a:ext cx="4274820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6B5D-EA01-4564-8DD5-3FAE222B924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71EA-8BBF-4CCB-8F69-3443B67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5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973671"/>
            <a:ext cx="8675370" cy="3534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4483101"/>
            <a:ext cx="4255174" cy="2197099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6680200"/>
            <a:ext cx="4255174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4483101"/>
            <a:ext cx="4276130" cy="2197099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6680200"/>
            <a:ext cx="4276130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6B5D-EA01-4564-8DD5-3FAE222B924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71EA-8BBF-4CCB-8F69-3443B67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6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6B5D-EA01-4564-8DD5-3FAE222B924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71EA-8BBF-4CCB-8F69-3443B67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6B5D-EA01-4564-8DD5-3FAE222B924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71EA-8BBF-4CCB-8F69-3443B67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9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219200"/>
            <a:ext cx="3244096" cy="426720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633138"/>
            <a:ext cx="5092065" cy="1299633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5486400"/>
            <a:ext cx="3244096" cy="10164235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6B5D-EA01-4564-8DD5-3FAE222B924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71EA-8BBF-4CCB-8F69-3443B67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9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219200"/>
            <a:ext cx="3244096" cy="426720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633138"/>
            <a:ext cx="5092065" cy="1299633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5486400"/>
            <a:ext cx="3244096" cy="10164235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6B5D-EA01-4564-8DD5-3FAE222B924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71EA-8BBF-4CCB-8F69-3443B67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8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973671"/>
            <a:ext cx="8675370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868333"/>
            <a:ext cx="867537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6950271"/>
            <a:ext cx="226314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96B5D-EA01-4564-8DD5-3FAE222B924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6950271"/>
            <a:ext cx="339471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6950271"/>
            <a:ext cx="226314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571EA-8BBF-4CCB-8F69-3443B67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1F3E67-E64C-9025-1600-D8E26069B111}"/>
              </a:ext>
            </a:extLst>
          </p:cNvPr>
          <p:cNvCxnSpPr/>
          <p:nvPr/>
        </p:nvCxnSpPr>
        <p:spPr>
          <a:xfrm>
            <a:off x="1083924" y="13453899"/>
            <a:ext cx="7972746" cy="0"/>
          </a:xfrm>
          <a:prstGeom prst="line">
            <a:avLst/>
          </a:prstGeom>
          <a:ln>
            <a:solidFill>
              <a:srgbClr val="FFFC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BBA604-BFEF-42DD-CBAA-223B8A111052}"/>
              </a:ext>
            </a:extLst>
          </p:cNvPr>
          <p:cNvSpPr txBox="1"/>
          <p:nvPr/>
        </p:nvSpPr>
        <p:spPr>
          <a:xfrm>
            <a:off x="314430" y="2993309"/>
            <a:ext cx="9381839" cy="177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br>
              <a:rPr lang="en-US" sz="2400" dirty="0">
                <a:solidFill>
                  <a:srgbClr val="782916"/>
                </a:solidFill>
                <a:latin typeface="Abadi" panose="020B0604020104020204" pitchFamily="34" charset="0"/>
              </a:rPr>
            </a:br>
            <a:r>
              <a:rPr lang="en-US" sz="4800" dirty="0">
                <a:latin typeface="Garamond" panose="02020404030301010803" pitchFamily="18" charset="0"/>
                <a:cs typeface="Gautami" panose="020B0502040204020203" pitchFamily="34" charset="0"/>
              </a:rPr>
              <a:t>A </a:t>
            </a:r>
            <a:r>
              <a:rPr lang="en-US" sz="4800" dirty="0">
                <a:latin typeface="Edwardian Script ITC" panose="030303020407070D0804" pitchFamily="66" charset="0"/>
                <a:cs typeface="Gautami" panose="020B0502040204020203" pitchFamily="34" charset="0"/>
              </a:rPr>
              <a:t>free </a:t>
            </a:r>
            <a:r>
              <a:rPr lang="en-US" sz="4800" dirty="0">
                <a:latin typeface="Garamond" panose="02020404030301010803" pitchFamily="18" charset="0"/>
                <a:cs typeface="Gautami" panose="020B0502040204020203" pitchFamily="34" charset="0"/>
              </a:rPr>
              <a:t>Music and Heritage </a:t>
            </a:r>
          </a:p>
          <a:p>
            <a:pPr>
              <a:lnSpc>
                <a:spcPct val="80000"/>
              </a:lnSpc>
            </a:pPr>
            <a:r>
              <a:rPr lang="en-US" sz="4800" dirty="0">
                <a:latin typeface="Garamond" panose="02020404030301010803" pitchFamily="18" charset="0"/>
                <a:cs typeface="Gautami" panose="020B0502040204020203" pitchFamily="34" charset="0"/>
              </a:rPr>
              <a:t>Event </a:t>
            </a:r>
            <a:r>
              <a:rPr lang="en-US" sz="4800" dirty="0">
                <a:latin typeface="Edwardian Script ITC" panose="030303020407070D0804" pitchFamily="66" charset="0"/>
                <a:cs typeface="Gautami" panose="020B0502040204020203" pitchFamily="34" charset="0"/>
              </a:rPr>
              <a:t>for the </a:t>
            </a:r>
            <a:r>
              <a:rPr lang="en-US" sz="4800" dirty="0">
                <a:latin typeface="Garamond" panose="02020404030301010803" pitchFamily="18" charset="0"/>
                <a:cs typeface="Gautami" panose="020B0502040204020203" pitchFamily="34" charset="0"/>
              </a:rPr>
              <a:t>Entire Family</a:t>
            </a:r>
          </a:p>
          <a:p>
            <a:pPr algn="ctr">
              <a:lnSpc>
                <a:spcPct val="80000"/>
              </a:lnSpc>
            </a:pPr>
            <a:endParaRPr lang="en-US" sz="1600" dirty="0">
              <a:solidFill>
                <a:srgbClr val="782916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FE5F6A-BDAE-0C7E-AC8A-409B82570BE7}"/>
              </a:ext>
            </a:extLst>
          </p:cNvPr>
          <p:cNvSpPr txBox="1"/>
          <p:nvPr/>
        </p:nvSpPr>
        <p:spPr>
          <a:xfrm>
            <a:off x="237491" y="5630617"/>
            <a:ext cx="95834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500" spc="-80" dirty="0">
                <a:latin typeface="Abadi" panose="020B0604020104020204" pitchFamily="34" charset="0"/>
              </a:rPr>
              <a:t>Swedish and Hmong Folk Music and Dance  | Children’s Crafts, Activities, and Games | Hmong and Swedish Presentations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500" spc="-80" dirty="0">
                <a:latin typeface="Abadi" panose="020B0604020104020204" pitchFamily="34" charset="0"/>
              </a:rPr>
              <a:t>Historic Building Tours |  Artists, Crafters, and Vendors Fair  |  Food, Coffee, Cold Beverages, and Ice Cream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328A4-C772-9062-AC58-5D15982587AF}"/>
              </a:ext>
            </a:extLst>
          </p:cNvPr>
          <p:cNvSpPr txBox="1"/>
          <p:nvPr/>
        </p:nvSpPr>
        <p:spPr>
          <a:xfrm>
            <a:off x="243592" y="6270956"/>
            <a:ext cx="4456937" cy="8497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3200" dirty="0">
                <a:solidFill>
                  <a:srgbClr val="843200"/>
                </a:solidFill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Family Activities  </a:t>
            </a:r>
            <a:r>
              <a:rPr lang="en-US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10:00 </a:t>
            </a:r>
            <a:r>
              <a:rPr lang="en-US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4:00</a:t>
            </a:r>
          </a:p>
          <a:p>
            <a:pPr marL="114300" indent="-1143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Historic Building Tours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Docents in Buildings(10-4). T</a:t>
            </a:r>
            <a:r>
              <a:rPr lang="en-US" sz="1100" b="0" i="0" u="none" strike="noStrike" dirty="0">
                <a:effectLst/>
                <a:latin typeface="Abadi Extra Light" panose="020B0204020104020204" pitchFamily="34" charset="0"/>
              </a:rPr>
              <a:t>ours for those who are Hearing Impaired (with headphones) or Deaf (ASL interpreter) – </a:t>
            </a:r>
            <a:r>
              <a:rPr lang="en-US" sz="1100" b="0" i="1" u="none" strike="noStrike" dirty="0">
                <a:effectLst/>
                <a:latin typeface="Abadi Extra Light" panose="020B0204020104020204" pitchFamily="34" charset="0"/>
              </a:rPr>
              <a:t>Meet at the </a:t>
            </a:r>
            <a:r>
              <a:rPr lang="en-US" sz="1100" i="1" dirty="0">
                <a:latin typeface="Abadi Extra Light" panose="020B0204020104020204" pitchFamily="34" charset="0"/>
              </a:rPr>
              <a:t>R</a:t>
            </a:r>
            <a:r>
              <a:rPr lang="en-US" sz="1100" b="0" i="1" u="none" strike="noStrike" dirty="0">
                <a:effectLst/>
                <a:latin typeface="Abadi Extra Light" panose="020B0204020104020204" pitchFamily="34" charset="0"/>
              </a:rPr>
              <a:t>eception Desk at the Welcome House</a:t>
            </a:r>
          </a:p>
          <a:p>
            <a:pPr marL="114300" indent="-1143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Children’s Agricultural and Historical Activities: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 to milk a cow, wash clothes with a washboard, make a hay bale, and weave – </a:t>
            </a:r>
            <a:r>
              <a:rPr lang="en-US" sz="1100" i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Historic Buildings</a:t>
            </a:r>
            <a:endParaRPr lang="en-US" sz="1100" dirty="0">
              <a:latin typeface="Abadi Extra Light" panose="020B02040201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-1143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Hmong-Inspired and Swedish-Inspired Crafts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i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House</a:t>
            </a:r>
          </a:p>
          <a:p>
            <a:pPr marL="114300" indent="-1143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Outdoor Games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i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Museum Grounds</a:t>
            </a:r>
          </a:p>
          <a:p>
            <a:pPr marL="114300" indent="-1143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Artists, Crafters, and Vendors Fair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i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Museum Grounds</a:t>
            </a:r>
          </a:p>
          <a:p>
            <a:pPr marL="114300" indent="-1143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Paint a </a:t>
            </a:r>
            <a:r>
              <a:rPr lang="en-US" sz="1100" b="1" dirty="0" err="1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Horse Activity for All Ages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i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Museum Grounds</a:t>
            </a:r>
            <a:endParaRPr lang="en-US" sz="1100" dirty="0">
              <a:latin typeface="Abadi Extra Light" panose="020B02040201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-1143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a Scavenger Hunt and Get a Prize – </a:t>
            </a:r>
            <a:r>
              <a:rPr lang="en-US" sz="1100" i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Historic Buildings/Museum Grounds</a:t>
            </a:r>
          </a:p>
          <a:p>
            <a:pPr marL="114300" indent="-1143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Exhibits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See “</a:t>
            </a:r>
            <a:r>
              <a:rPr lang="en-US" sz="1100" b="1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Games, Toys, and Pastimes of the Mid- to Late-1800s</a:t>
            </a:r>
            <a:r>
              <a:rPr lang="en-US" sz="1100" dirty="0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,” “</a:t>
            </a:r>
            <a:r>
              <a:rPr lang="en-US" sz="1100" b="1" dirty="0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Tintype Photography</a:t>
            </a:r>
            <a:r>
              <a:rPr lang="en-US" sz="1100" dirty="0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,” “</a:t>
            </a:r>
            <a:r>
              <a:rPr lang="en-US" sz="1100" b="1" dirty="0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Wool Production</a:t>
            </a:r>
            <a:r>
              <a:rPr lang="en-US" sz="1100" dirty="0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,” “</a:t>
            </a:r>
            <a:r>
              <a:rPr lang="en-US" sz="1100" b="1" dirty="0" err="1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</a:t>
            </a:r>
            <a:r>
              <a:rPr lang="en-US" sz="1100" b="1" dirty="0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Horses</a:t>
            </a:r>
            <a:r>
              <a:rPr lang="en-US" sz="1100" dirty="0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,” “</a:t>
            </a:r>
            <a:r>
              <a:rPr lang="en-US" sz="1100" b="1" dirty="0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Charlotte Weibull Dolls</a:t>
            </a:r>
            <a:r>
              <a:rPr lang="en-US" sz="1100" dirty="0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,” “</a:t>
            </a:r>
            <a:r>
              <a:rPr lang="en-US" sz="1100" b="1" dirty="0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What’s in Annie’s Kitchen?</a:t>
            </a:r>
            <a:r>
              <a:rPr lang="en-US" sz="1100" dirty="0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and “</a:t>
            </a:r>
            <a:r>
              <a:rPr lang="en-US" sz="1100" b="1" dirty="0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 </a:t>
            </a:r>
            <a:r>
              <a:rPr lang="en-US" sz="1100" b="1" dirty="0" err="1">
                <a:effectLst/>
                <a:latin typeface="Abadi Extra Light" panose="020B0204020104020204" pitchFamily="34" charset="0"/>
                <a:ea typeface="Calibri" panose="020F0502020204030204" pitchFamily="34" charset="0"/>
              </a:rPr>
              <a:t>Norrbotten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</a:rPr>
              <a:t>, Sweden”</a:t>
            </a:r>
            <a:r>
              <a:rPr lang="en-US" sz="1100" dirty="0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i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House</a:t>
            </a:r>
          </a:p>
          <a:p>
            <a:pPr marL="114300" indent="-11430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Scandia Butik Gift Shop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i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House</a:t>
            </a:r>
            <a:endParaRPr lang="en-US" sz="1100" b="1" dirty="0">
              <a:latin typeface="Abadi Extra Light" panose="020B02040201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endParaRPr lang="en-US" sz="300" b="1" dirty="0">
              <a:solidFill>
                <a:srgbClr val="843200"/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3200" dirty="0">
                <a:solidFill>
                  <a:srgbClr val="843200"/>
                </a:solidFill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Food For Sale   </a:t>
            </a:r>
            <a:r>
              <a:rPr lang="en-US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10:00 </a:t>
            </a:r>
            <a:r>
              <a:rPr lang="en-US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4:00</a:t>
            </a:r>
          </a:p>
          <a:p>
            <a:pPr marL="171450" indent="-1714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Eggroll Queen Food Truck –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Eggrolls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Fried Rice  – Beverages – </a:t>
            </a:r>
            <a:b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i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 Yard/Parking Lot</a:t>
            </a:r>
            <a:endParaRPr lang="en-US" sz="1100" b="1" dirty="0">
              <a:latin typeface="Abadi Extra Light" panose="020B02040201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Union Hmong Kitchen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Chicken Meatballs Skewers – </a:t>
            </a:r>
            <a:r>
              <a:rPr lang="en-US" sz="1100" dirty="0" err="1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Laab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Taro Chips and Dip – </a:t>
            </a:r>
            <a:r>
              <a:rPr lang="en-US" sz="1100" i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 of Welcome House </a:t>
            </a:r>
          </a:p>
          <a:p>
            <a:pPr marL="171450" indent="-1714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Gammelgården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Museum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Loaded Meatball Sandwiches – </a:t>
            </a:r>
            <a:r>
              <a:rPr lang="en-US" sz="1100" dirty="0" err="1">
                <a:latin typeface="Abadi Extra Light" panose="020B0204020104020204" pitchFamily="34" charset="0"/>
              </a:rPr>
              <a:t>Smörgåstårta</a:t>
            </a:r>
            <a:r>
              <a:rPr lang="en-US" sz="1100" dirty="0">
                <a:latin typeface="Abadi Extra Light" panose="020B0204020104020204" pitchFamily="34" charset="0"/>
              </a:rPr>
              <a:t> 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Swedish Pastries and Desserts – Kids Meals – Fresh Fruit Cups – Chips – Ice Cream Treats – Beverages – Coffee – </a:t>
            </a:r>
            <a:r>
              <a:rPr lang="en-US" sz="1100" i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 of Welcome House 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endParaRPr lang="en-US" sz="400" dirty="0">
              <a:solidFill>
                <a:srgbClr val="843200"/>
              </a:solidFill>
              <a:latin typeface="Edwardian Script ITC" panose="030303020407070D08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US" sz="3200" dirty="0">
                <a:solidFill>
                  <a:srgbClr val="843200"/>
                </a:solidFill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Cross-Cultural Art   </a:t>
            </a:r>
            <a:r>
              <a:rPr lang="en-US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10:00 </a:t>
            </a:r>
            <a:r>
              <a:rPr lang="en-US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12:00</a:t>
            </a:r>
          </a:p>
          <a:p>
            <a:pPr marL="227013" indent="-112713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Greeting Card: </a:t>
            </a:r>
            <a:r>
              <a:rPr lang="en-US" sz="1100" b="0" i="0" u="none" strike="noStrike" dirty="0">
                <a:effectLst/>
                <a:latin typeface="Abadi Extra Light" panose="020B0204020104020204" pitchFamily="34" charset="0"/>
              </a:rPr>
              <a:t>Create an </a:t>
            </a:r>
            <a:r>
              <a:rPr lang="en-US" sz="1100" b="0" i="0" u="none" strike="noStrike" dirty="0" err="1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Älvans</a:t>
            </a:r>
            <a:r>
              <a:rPr lang="en-US" sz="1100" b="0" i="0" u="none" strike="noStrike" dirty="0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 Hus Fairy House greeting card with   Marie </a:t>
            </a:r>
            <a:r>
              <a:rPr lang="en-US" sz="1100" b="0" i="0" u="none" strike="noStrike" dirty="0" err="1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Olofsdotter</a:t>
            </a:r>
            <a:r>
              <a:rPr lang="en-US" sz="1100" b="0" i="0" u="none" strike="noStrike" dirty="0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, a Swedish-born artist and poet</a:t>
            </a:r>
            <a:r>
              <a:rPr lang="en-US" sz="1100" dirty="0">
                <a:highlight>
                  <a:srgbClr val="FFFFFF"/>
                </a:highlight>
                <a:latin typeface="Abadi Extra Light" panose="020B0204020104020204" pitchFamily="34" charset="0"/>
              </a:rPr>
              <a:t>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–– </a:t>
            </a:r>
            <a:r>
              <a:rPr lang="en-US" sz="1100" i="1" dirty="0">
                <a:highlight>
                  <a:srgbClr val="FFFFFF"/>
                </a:highlight>
                <a:latin typeface="Abadi Extra Light" panose="020B0204020104020204" pitchFamily="34" charset="0"/>
              </a:rPr>
              <a:t>Welcome House </a:t>
            </a:r>
            <a:endParaRPr lang="en-US" sz="1100" b="1" dirty="0">
              <a:effectLst/>
              <a:latin typeface="Abadi Extra Light" panose="020B02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3" indent="-112713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Flower Cloth: </a:t>
            </a:r>
            <a:r>
              <a:rPr lang="en-US" sz="1100" b="0" i="0" u="none" strike="noStrike" dirty="0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Make a Hmong </a:t>
            </a:r>
            <a:r>
              <a:rPr lang="en-US" sz="1100" b="0" i="0" u="none" strike="noStrike" dirty="0" err="1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Paj</a:t>
            </a:r>
            <a:r>
              <a:rPr lang="en-US" sz="1100" b="0" i="0" u="none" strike="noStrike" dirty="0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 </a:t>
            </a:r>
            <a:r>
              <a:rPr lang="en-US" sz="1100" b="0" i="0" u="none" strike="noStrike" dirty="0" err="1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Ntaub</a:t>
            </a:r>
            <a:r>
              <a:rPr lang="en-US" sz="1100" b="0" i="0" u="none" strike="noStrike" dirty="0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 (3” cross-stitch design decorated with colorful pom poms) with Hmong artist </a:t>
            </a:r>
            <a:r>
              <a:rPr lang="en-US" sz="1100" b="0" i="0" u="none" strike="noStrike" dirty="0" err="1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Padah</a:t>
            </a:r>
            <a:r>
              <a:rPr lang="en-US" sz="1100" b="0" i="0" u="none" strike="noStrike" dirty="0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 Vang, $9 cost; </a:t>
            </a:r>
            <a:r>
              <a:rPr lang="en-US" sz="1100" b="1" i="0" u="none" strike="noStrike" dirty="0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pre-register at: </a:t>
            </a:r>
            <a:r>
              <a:rPr lang="en-US" sz="1100" b="1" i="0" dirty="0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tinyurl.com/pajntaub24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–– </a:t>
            </a:r>
            <a:r>
              <a:rPr lang="en-US" sz="1100" i="1" dirty="0">
                <a:highlight>
                  <a:srgbClr val="FFFFFF"/>
                </a:highlight>
                <a:latin typeface="Abadi Extra Light" panose="020B0204020104020204" pitchFamily="34" charset="0"/>
              </a:rPr>
              <a:t>Welcome House </a:t>
            </a:r>
            <a:endParaRPr lang="en-US" sz="1100" b="1" dirty="0">
              <a:effectLst/>
              <a:latin typeface="Abadi Extra Light" panose="020B02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3" indent="-112713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Embroidery Comparison </a:t>
            </a:r>
            <a:r>
              <a:rPr lang="en-US" sz="11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Marlin </a:t>
            </a:r>
            <a:r>
              <a:rPr lang="en-US" sz="1100" dirty="0" err="1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Heise</a:t>
            </a:r>
            <a:r>
              <a:rPr lang="en-US" sz="11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Hmong Archives and Natalie Norman display examples of Hmong and Swedish embroidery. See Hmong p</a:t>
            </a:r>
            <a:r>
              <a:rPr lang="en-US" sz="1100" b="0" i="0" dirty="0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urses, handbags, shoulder bags, and embroidered </a:t>
            </a:r>
            <a:r>
              <a:rPr lang="en-US" sz="1100" b="0" i="0" dirty="0" err="1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paj</a:t>
            </a:r>
            <a:r>
              <a:rPr lang="en-US" sz="1100" dirty="0">
                <a:highlight>
                  <a:srgbClr val="FFFFFF"/>
                </a:highlight>
                <a:latin typeface="Abadi Extra Light" panose="020B0204020104020204" pitchFamily="34" charset="0"/>
              </a:rPr>
              <a:t> </a:t>
            </a:r>
            <a:r>
              <a:rPr lang="en-US" sz="1100" b="0" i="0" dirty="0" err="1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ntaub</a:t>
            </a:r>
            <a:r>
              <a:rPr lang="en-US" sz="1100" b="0" i="0" dirty="0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 and Swedish </a:t>
            </a:r>
            <a:r>
              <a:rPr lang="en-US" sz="1100" b="0" i="0" dirty="0" err="1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kjolväskor</a:t>
            </a:r>
            <a:r>
              <a:rPr lang="en-US" sz="1100" dirty="0"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–– </a:t>
            </a:r>
            <a:r>
              <a:rPr lang="en-US" sz="1100" i="1" dirty="0">
                <a:highlight>
                  <a:srgbClr val="FFFFFF"/>
                </a:highlight>
                <a:latin typeface="Abadi Extra Light" panose="020B0204020104020204" pitchFamily="34" charset="0"/>
              </a:rPr>
              <a:t>Welcome House</a:t>
            </a:r>
            <a:endParaRPr lang="en-US" sz="700" b="1" dirty="0">
              <a:latin typeface="Abadi Extra Light" panose="020B02040201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music, guitar, bowed instrument&#10;&#10;Description automatically generated">
            <a:extLst>
              <a:ext uri="{FF2B5EF4-FFF2-40B4-BE49-F238E27FC236}">
                <a16:creationId xmlns:a16="http://schemas.microsoft.com/office/drawing/2014/main" id="{FE3CCB67-D024-1D23-0E5B-5DB90BA62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3"/>
            <a:ext cx="10058400" cy="32076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BEF436-2CD2-2820-5338-B243D70A7212}"/>
              </a:ext>
            </a:extLst>
          </p:cNvPr>
          <p:cNvSpPr txBox="1"/>
          <p:nvPr/>
        </p:nvSpPr>
        <p:spPr>
          <a:xfrm>
            <a:off x="0" y="4577593"/>
            <a:ext cx="10058400" cy="1015663"/>
          </a:xfrm>
          <a:prstGeom prst="rect">
            <a:avLst/>
          </a:prstGeom>
          <a:solidFill>
            <a:srgbClr val="843200"/>
          </a:solidFill>
          <a:ln>
            <a:noFill/>
          </a:ln>
        </p:spPr>
        <p:txBody>
          <a:bodyPr wrap="square">
            <a:spAutoFit/>
          </a:bodyPr>
          <a:lstStyle/>
          <a:p>
            <a:pPr marL="339725" indent="-339725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082925" algn="l"/>
                <a:tab pos="5029200" algn="l"/>
              </a:tabLst>
            </a:pPr>
            <a:r>
              <a:rPr lang="en-US" altLang="en-US" sz="2000" b="1" dirty="0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Saturday, August 17, 2024     10</a:t>
            </a:r>
            <a:r>
              <a:rPr lang="en-US" altLang="en-US" sz="2000" b="1" spc="-100" dirty="0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am – 4</a:t>
            </a:r>
            <a:r>
              <a:rPr lang="en-US" altLang="en-US" sz="2000" b="1" spc="-100" dirty="0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pm    </a:t>
            </a:r>
          </a:p>
          <a:p>
            <a:pPr marL="339725" indent="-339725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082925" algn="l"/>
                <a:tab pos="5029200" algn="l"/>
              </a:tabLst>
            </a:pPr>
            <a:r>
              <a:rPr lang="en-US" altLang="en-US" sz="2000" b="1" dirty="0" err="1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Gammelgården</a:t>
            </a:r>
            <a:r>
              <a:rPr lang="en-US" altLang="en-US" sz="2000" b="1" dirty="0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Museum of Scandia</a:t>
            </a:r>
          </a:p>
          <a:p>
            <a:pPr marL="339725" indent="-339725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082925" algn="l"/>
                <a:tab pos="5029200" algn="l"/>
              </a:tabLst>
            </a:pPr>
            <a:r>
              <a:rPr lang="en-US" altLang="en-US" sz="2000" b="1" dirty="0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20880 Olinda Trail North, Scandia, Minnesota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94883A-65B7-B633-F32B-F883BCAAD1B8}"/>
              </a:ext>
            </a:extLst>
          </p:cNvPr>
          <p:cNvCxnSpPr>
            <a:cxnSpLocks/>
          </p:cNvCxnSpPr>
          <p:nvPr/>
        </p:nvCxnSpPr>
        <p:spPr>
          <a:xfrm>
            <a:off x="5004370" y="6443763"/>
            <a:ext cx="24830" cy="78742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3410F98-5739-DA5B-AC79-8247EBFAD76E}"/>
              </a:ext>
            </a:extLst>
          </p:cNvPr>
          <p:cNvSpPr txBox="1"/>
          <p:nvPr/>
        </p:nvSpPr>
        <p:spPr>
          <a:xfrm>
            <a:off x="5320545" y="6261559"/>
            <a:ext cx="4422481" cy="8403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US" sz="3200" dirty="0">
                <a:solidFill>
                  <a:srgbClr val="843200"/>
                </a:solidFill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Parade of Performers  </a:t>
            </a:r>
            <a:r>
              <a:rPr lang="en-US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12:00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musicians and dancers in traditional clothes in the parade –</a:t>
            </a:r>
            <a:r>
              <a:rPr lang="en-US" sz="1100" i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Through Museum Grounds</a:t>
            </a:r>
            <a:endParaRPr lang="en-US" sz="1100" dirty="0"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/>
            <a:endParaRPr lang="en-US" sz="300" b="1" dirty="0">
              <a:solidFill>
                <a:srgbClr val="8432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"/>
              </a:spcAft>
            </a:pPr>
            <a:r>
              <a:rPr lang="en-US" sz="3200" dirty="0">
                <a:solidFill>
                  <a:srgbClr val="843200"/>
                </a:solidFill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Barn Stage  </a:t>
            </a:r>
            <a:r>
              <a:rPr lang="en-US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11:00 </a:t>
            </a:r>
            <a:r>
              <a:rPr lang="en-US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3:30 </a:t>
            </a:r>
            <a:endParaRPr lang="en-US" dirty="0">
              <a:solidFill>
                <a:srgbClr val="843200"/>
              </a:solidFill>
              <a:latin typeface="Edwardian Script ITC" panose="030303020407070D08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algn="l" fontAlgn="base"/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11:00</a:t>
            </a:r>
            <a:r>
              <a:rPr lang="en-US" sz="1400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b="1" dirty="0">
                <a:effectLst/>
                <a:latin typeface="Abadi Extra Light" panose="020B0204020104020204" pitchFamily="34" charset="0"/>
              </a:rPr>
              <a:t>Senator </a:t>
            </a:r>
            <a:r>
              <a:rPr lang="en-US" sz="1100" b="1" i="0" dirty="0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Foung </a:t>
            </a:r>
            <a:r>
              <a:rPr lang="en-US" sz="1100" b="1" dirty="0">
                <a:effectLst/>
                <a:latin typeface="Abadi Extra Light" panose="020B0204020104020204" pitchFamily="34" charset="0"/>
              </a:rPr>
              <a:t>Hawj </a:t>
            </a:r>
            <a:r>
              <a:rPr lang="en-US" sz="1100" b="1" i="0" dirty="0">
                <a:effectLst/>
                <a:latin typeface="Abadi Extra Light" panose="020B0204020104020204" pitchFamily="34" charset="0"/>
              </a:rPr>
              <a:t>– </a:t>
            </a:r>
            <a:r>
              <a:rPr lang="en-US" sz="1100" b="0" i="0" dirty="0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 Hear about similarities between the</a:t>
            </a:r>
          </a:p>
          <a:p>
            <a:pPr marL="57150" algn="l" fontAlgn="base"/>
            <a:r>
              <a:rPr lang="en-US" sz="1100" dirty="0">
                <a:highlight>
                  <a:srgbClr val="FFFFFF"/>
                </a:highlight>
                <a:latin typeface="Abadi Extra Light" panose="020B0204020104020204" pitchFamily="34" charset="0"/>
              </a:rPr>
              <a:t> </a:t>
            </a:r>
            <a:r>
              <a:rPr lang="en-US" sz="1100" b="0" i="0" dirty="0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immigration experience of early Swedish immigrants to Minnesota in the 1800s and</a:t>
            </a:r>
            <a:r>
              <a:rPr lang="en-US" sz="1100" dirty="0">
                <a:highlight>
                  <a:srgbClr val="FFFFFF"/>
                </a:highlight>
                <a:latin typeface="Abadi Extra Light" panose="020B0204020104020204" pitchFamily="34" charset="0"/>
              </a:rPr>
              <a:t> </a:t>
            </a:r>
            <a:r>
              <a:rPr lang="en-US" sz="1100" b="0" i="0" dirty="0">
                <a:effectLst/>
                <a:highlight>
                  <a:srgbClr val="FFFFFF"/>
                </a:highlight>
                <a:latin typeface="Abadi Extra Light" panose="020B0204020104020204" pitchFamily="34" charset="0"/>
              </a:rPr>
              <a:t>Hmong immigrants to Minnesota, primarily after the 1980s. Hear about how Swede Hollow in St. Paul was and is an initial entry point for many immigrants, including Swedish and Hmong.</a:t>
            </a:r>
          </a:p>
          <a:p>
            <a:pPr marL="57150">
              <a:lnSpc>
                <a:spcPct val="107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12:05</a:t>
            </a:r>
            <a:r>
              <a:rPr lang="en-US" sz="1400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Parade of Performers Arrives at the Stage </a:t>
            </a:r>
            <a:r>
              <a:rPr lang="en-US" sz="1100" b="1" i="0" dirty="0">
                <a:effectLst/>
                <a:latin typeface="Abadi Extra Light" panose="020B0204020104020204" pitchFamily="34" charset="0"/>
              </a:rPr>
              <a:t>– 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introductions and </a:t>
            </a:r>
            <a:r>
              <a:rPr lang="en-US" sz="1100" dirty="0" err="1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Allspel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(all groups play)</a:t>
            </a:r>
          </a:p>
          <a:p>
            <a:pPr marL="57150">
              <a:lnSpc>
                <a:spcPct val="107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12:10-3:00</a:t>
            </a:r>
            <a:r>
              <a:rPr lang="en-US" sz="1100" b="1" dirty="0">
                <a:solidFill>
                  <a:srgbClr val="843200"/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short breaks between performances, be entertained by 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Emcee/Comedian “Ole” Impersonator, Bruce Danielson. </a:t>
            </a:r>
          </a:p>
          <a:p>
            <a:pPr marL="57150">
              <a:lnSpc>
                <a:spcPct val="107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12:20</a:t>
            </a:r>
            <a:r>
              <a:rPr lang="en-US" sz="1400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 </a:t>
            </a:r>
            <a:r>
              <a:rPr lang="en-US" sz="1100" b="1" dirty="0" err="1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Spelmanslag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b="0" i="0" dirty="0">
              <a:effectLst/>
              <a:latin typeface="Abadi Extra Light" panose="020B0204020104020204" pitchFamily="34" charset="0"/>
            </a:endParaRPr>
          </a:p>
          <a:p>
            <a:pPr marL="57150">
              <a:lnSpc>
                <a:spcPct val="107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1:00</a:t>
            </a:r>
            <a:r>
              <a:rPr lang="en-US" sz="1400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Cypher Side Dance Studio</a:t>
            </a:r>
            <a:endParaRPr lang="en-US" sz="1100" b="0" i="0" dirty="0">
              <a:effectLst/>
              <a:latin typeface="Abadi Extra Light" panose="020B0204020104020204" pitchFamily="34" charset="0"/>
            </a:endParaRPr>
          </a:p>
          <a:p>
            <a:pPr marL="57150">
              <a:lnSpc>
                <a:spcPct val="107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1:30</a:t>
            </a:r>
            <a:r>
              <a:rPr lang="en-US" sz="1400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b="1" dirty="0" err="1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Hardingfelelag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Hardanger Fiddle Group</a:t>
            </a:r>
            <a:endParaRPr lang="en-US" sz="1100" b="1" i="0" dirty="0">
              <a:effectLst/>
              <a:latin typeface="Abadi Extra Light" panose="020B0204020104020204" pitchFamily="34" charset="0"/>
            </a:endParaRPr>
          </a:p>
          <a:p>
            <a:pPr marL="57150">
              <a:lnSpc>
                <a:spcPct val="107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2:10</a:t>
            </a:r>
            <a:r>
              <a:rPr lang="en-US" sz="1400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Hmong Cultural Center’s </a:t>
            </a:r>
            <a:r>
              <a:rPr lang="en-US" sz="1100" b="1" dirty="0" err="1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Qeej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</a:t>
            </a:r>
            <a:endParaRPr lang="en-US" sz="1100" b="0" i="0" dirty="0">
              <a:effectLst/>
              <a:latin typeface="Abadi Extra Light" panose="020B0204020104020204" pitchFamily="34" charset="0"/>
            </a:endParaRPr>
          </a:p>
          <a:p>
            <a:pPr marL="57150">
              <a:lnSpc>
                <a:spcPct val="107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2:40</a:t>
            </a:r>
            <a:r>
              <a:rPr lang="en-US" sz="1400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b="1" dirty="0" err="1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Hejmakers</a:t>
            </a:r>
            <a:r>
              <a:rPr lang="en-US" sz="1100" b="1" i="0" dirty="0">
                <a:effectLst/>
                <a:latin typeface="Abadi Extra Light" panose="020B0204020104020204" pitchFamily="34" charset="0"/>
              </a:rPr>
              <a:t> - Renee Vaughan and Tom Klein </a:t>
            </a:r>
            <a:endParaRPr lang="en-US" sz="1100" b="0" i="0" dirty="0">
              <a:effectLst/>
              <a:latin typeface="Abadi Extra Light" panose="020B0204020104020204" pitchFamily="34" charset="0"/>
            </a:endParaRPr>
          </a:p>
          <a:p>
            <a:pPr marL="57150">
              <a:lnSpc>
                <a:spcPct val="107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3:00</a:t>
            </a:r>
            <a:r>
              <a:rPr lang="en-US" sz="1400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 Sutter </a:t>
            </a:r>
            <a:endParaRPr lang="en-US" sz="1100" b="0" i="0" dirty="0">
              <a:effectLst/>
              <a:latin typeface="Abadi Extra Light" panose="020B0204020104020204" pitchFamily="34" charset="0"/>
            </a:endParaRPr>
          </a:p>
          <a:p>
            <a:pPr marL="57150">
              <a:lnSpc>
                <a:spcPct val="107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3:20</a:t>
            </a:r>
            <a:r>
              <a:rPr lang="en-US" sz="1400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Hmong Cultural Center’s </a:t>
            </a:r>
            <a:r>
              <a:rPr lang="en-US" sz="1100" b="1" dirty="0" err="1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Qeej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/Nordic Collaborative Piece </a:t>
            </a:r>
          </a:p>
          <a:p>
            <a:pPr marL="57150"/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3:30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Closing </a:t>
            </a:r>
            <a:r>
              <a:rPr lang="en-US" sz="1100" b="1" dirty="0" err="1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Allspel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100" b="1" dirty="0" err="1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Hälsa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 </a:t>
            </a:r>
            <a:r>
              <a:rPr lang="en-US" sz="1100" b="1" dirty="0" err="1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Därhemma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 by Ross Sutter</a:t>
            </a:r>
          </a:p>
          <a:p>
            <a:pPr marL="57150"/>
            <a:endParaRPr lang="en-US" sz="1100" b="1" dirty="0"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1588"/>
            <a:endParaRPr lang="en-US" sz="300" b="1" i="0" dirty="0">
              <a:solidFill>
                <a:srgbClr val="26282A"/>
              </a:solidFill>
              <a:effectLst/>
              <a:latin typeface="Abadi Extra Light" panose="020B0204020104020204" pitchFamily="34" charset="0"/>
            </a:endParaRPr>
          </a:p>
          <a:p>
            <a:pPr algn="l">
              <a:spcAft>
                <a:spcPts val="100"/>
              </a:spcAft>
            </a:pPr>
            <a:r>
              <a:rPr lang="en-US" sz="3200" dirty="0">
                <a:solidFill>
                  <a:srgbClr val="843200"/>
                </a:solidFill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Old Church Stage  </a:t>
            </a:r>
            <a:r>
              <a:rPr lang="en-US" sz="32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12:20 </a:t>
            </a:r>
            <a:r>
              <a:rPr lang="en-US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3:30</a:t>
            </a:r>
          </a:p>
          <a:p>
            <a:pPr marL="57150" rtl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12:20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100" b="1" i="0" dirty="0">
                <a:effectLst/>
                <a:latin typeface="Abadi Extra Light" panose="020B0204020104020204" pitchFamily="34" charset="0"/>
              </a:rPr>
              <a:t>Instrument Petting Zoo – </a:t>
            </a:r>
            <a:r>
              <a:rPr lang="en-US" sz="1100" b="0" i="0" u="none" strike="noStrike" dirty="0">
                <a:effectLst/>
                <a:latin typeface="Abadi Extra Light" panose="020B0204020104020204" pitchFamily="34" charset="0"/>
              </a:rPr>
              <a:t>See and touch instruments up close,</a:t>
            </a:r>
          </a:p>
          <a:p>
            <a:pPr marL="57150" rtl="0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dirty="0">
                <a:effectLst/>
                <a:latin typeface="Abadi Extra Light" panose="020B0204020104020204" pitchFamily="34" charset="0"/>
              </a:rPr>
              <a:t>and ask questions about how they are played. Explore the </a:t>
            </a:r>
            <a:r>
              <a:rPr lang="en-US" sz="1100" i="0" dirty="0">
                <a:effectLst/>
                <a:latin typeface="Abadi Extra Light" panose="020B0204020104020204" pitchFamily="34" charset="0"/>
              </a:rPr>
              <a:t>nyckelharpa, </a:t>
            </a:r>
            <a:r>
              <a:rPr lang="en-US" sz="1100" i="0" dirty="0" err="1">
                <a:effectLst/>
                <a:latin typeface="Abadi Extra Light" panose="020B0204020104020204" pitchFamily="34" charset="0"/>
              </a:rPr>
              <a:t>qeej</a:t>
            </a:r>
            <a:r>
              <a:rPr lang="en-US" sz="1100" i="0" dirty="0">
                <a:effectLst/>
                <a:latin typeface="Abadi Extra Light" panose="020B0204020104020204" pitchFamily="34" charset="0"/>
              </a:rPr>
              <a:t>, pump organ, hardingfele, pipes, cittern, accordion, violin, and guitar.</a:t>
            </a:r>
            <a:endParaRPr lang="en-US" sz="1100" dirty="0">
              <a:effectLst/>
            </a:endParaRPr>
          </a:p>
          <a:p>
            <a:pPr marL="57150">
              <a:lnSpc>
                <a:spcPct val="107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1:20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100" b="1" i="0" dirty="0" err="1">
                <a:effectLst/>
                <a:latin typeface="Abadi Extra Light" panose="020B0204020104020204" pitchFamily="34" charset="0"/>
              </a:rPr>
              <a:t>Hej</a:t>
            </a:r>
            <a:r>
              <a:rPr lang="en-US" sz="1100" b="1" dirty="0" err="1">
                <a:latin typeface="Abadi Extra Light" panose="020B0204020104020204" pitchFamily="34" charset="0"/>
              </a:rPr>
              <a:t>m</a:t>
            </a:r>
            <a:r>
              <a:rPr lang="en-US" sz="1100" b="1" i="0" dirty="0" err="1">
                <a:effectLst/>
                <a:latin typeface="Abadi Extra Light" panose="020B0204020104020204" pitchFamily="34" charset="0"/>
              </a:rPr>
              <a:t>akers</a:t>
            </a:r>
            <a:r>
              <a:rPr lang="en-US" sz="1100" b="1" i="0" dirty="0">
                <a:effectLst/>
                <a:latin typeface="Abadi Extra Light" panose="020B0204020104020204" pitchFamily="34" charset="0"/>
              </a:rPr>
              <a:t> - Renee Vaughan and Tom Klein </a:t>
            </a:r>
          </a:p>
          <a:p>
            <a:pPr marL="57150">
              <a:lnSpc>
                <a:spcPct val="107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1:40</a:t>
            </a:r>
            <a:r>
              <a:rPr lang="en-US" sz="1400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 Sutter</a:t>
            </a:r>
            <a:endParaRPr lang="en-US" sz="1100" b="1" i="0" dirty="0">
              <a:effectLst/>
              <a:latin typeface="Abadi Extra Light" panose="020B02040201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">
              <a:lnSpc>
                <a:spcPct val="107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2:00</a:t>
            </a:r>
            <a:r>
              <a:rPr lang="en-US" sz="1400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Dahlin and Friends</a:t>
            </a:r>
          </a:p>
          <a:p>
            <a:pPr marL="57150">
              <a:lnSpc>
                <a:spcPct val="107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2:20</a:t>
            </a:r>
            <a:r>
              <a:rPr lang="en-US" sz="1400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Mic </a:t>
            </a:r>
          </a:p>
          <a:p>
            <a:pPr marL="57150">
              <a:lnSpc>
                <a:spcPct val="107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2:30</a:t>
            </a:r>
            <a:r>
              <a:rPr lang="en-US" sz="1400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Lilla </a:t>
            </a:r>
            <a:r>
              <a:rPr lang="en-US" sz="1100" b="1" dirty="0" err="1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Spelmanslag</a:t>
            </a:r>
            <a:endParaRPr lang="en-US" sz="1100" b="1" dirty="0"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>
              <a:lnSpc>
                <a:spcPct val="107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2:50</a:t>
            </a:r>
            <a:r>
              <a:rPr lang="en-US" sz="1400" dirty="0">
                <a:solidFill>
                  <a:srgbClr val="8432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1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Mic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 descr="A group of people sitting outside&#10;&#10;Description automatically generated with medium confidence">
            <a:extLst>
              <a:ext uri="{FF2B5EF4-FFF2-40B4-BE49-F238E27FC236}">
                <a16:creationId xmlns:a16="http://schemas.microsoft.com/office/drawing/2014/main" id="{76E6DDDC-BF13-E19C-22DE-F148949D6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0" r="17085" b="21651"/>
          <a:stretch/>
        </p:blipFill>
        <p:spPr>
          <a:xfrm>
            <a:off x="2026920" y="14865346"/>
            <a:ext cx="2301240" cy="23887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2E271A-203F-7B05-7B10-8882D87E5F47}"/>
              </a:ext>
            </a:extLst>
          </p:cNvPr>
          <p:cNvSpPr/>
          <p:nvPr/>
        </p:nvSpPr>
        <p:spPr>
          <a:xfrm>
            <a:off x="801" y="14494976"/>
            <a:ext cx="10058400" cy="385894"/>
          </a:xfrm>
          <a:prstGeom prst="rect">
            <a:avLst/>
          </a:prstGeom>
          <a:solidFill>
            <a:srgbClr val="843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8B1205-7109-BDDC-8C5F-92E1340BB952}"/>
              </a:ext>
            </a:extLst>
          </p:cNvPr>
          <p:cNvSpPr/>
          <p:nvPr/>
        </p:nvSpPr>
        <p:spPr>
          <a:xfrm>
            <a:off x="-1" y="17222412"/>
            <a:ext cx="10058401" cy="1061886"/>
          </a:xfrm>
          <a:prstGeom prst="rect">
            <a:avLst/>
          </a:prstGeom>
          <a:solidFill>
            <a:srgbClr val="843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592039-102C-A8D7-A771-F23ECE6B93E5}"/>
              </a:ext>
            </a:extLst>
          </p:cNvPr>
          <p:cNvSpPr txBox="1"/>
          <p:nvPr/>
        </p:nvSpPr>
        <p:spPr>
          <a:xfrm>
            <a:off x="89556" y="17220405"/>
            <a:ext cx="9879285" cy="10310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00" b="1" i="1" spc="40" dirty="0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This event is made possible by the generous support of The American-Scandinavian Foundation, </a:t>
            </a:r>
          </a:p>
          <a:p>
            <a:pPr algn="ctr"/>
            <a:r>
              <a:rPr lang="en-US" sz="1300" b="1" i="1" spc="40" dirty="0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Valley Arts Initiative - St. Croix Valley Foundation, Scandia-Marine Lions Club, </a:t>
            </a:r>
          </a:p>
          <a:p>
            <a:pPr algn="ctr"/>
            <a:r>
              <a:rPr lang="en-US" sz="1300" b="1" i="1" spc="40" dirty="0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Twin Cities </a:t>
            </a:r>
            <a:r>
              <a:rPr lang="en-US" sz="1300" b="1" i="1" spc="40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Nyckelharpalag</a:t>
            </a:r>
            <a:r>
              <a:rPr lang="en-US" sz="1300" b="1" i="1" spc="40" dirty="0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, and </a:t>
            </a:r>
            <a:r>
              <a:rPr lang="en-US" sz="1300" b="1" i="1" spc="40" dirty="0" err="1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Gammelgården</a:t>
            </a:r>
            <a:r>
              <a:rPr lang="en-US" sz="1300" b="1" i="1" spc="40" dirty="0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 Museum of Scandia donors.</a:t>
            </a:r>
          </a:p>
          <a:p>
            <a:pPr algn="ctr"/>
            <a:endParaRPr lang="en-US" sz="500" b="1" i="1" spc="40" dirty="0">
              <a:solidFill>
                <a:srgbClr val="FFDFCA"/>
              </a:solidFill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algn="ctr"/>
            <a:endParaRPr lang="en-US" sz="500" b="1" i="1" spc="40" dirty="0">
              <a:solidFill>
                <a:srgbClr val="FFDFCA"/>
              </a:solidFill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1200" b="1" i="1" spc="40" dirty="0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651-433-5053           gammelgardenmuseum.org           instagram.com/</a:t>
            </a:r>
            <a:r>
              <a:rPr lang="en-US" sz="1200" b="1" i="1" spc="40" dirty="0" err="1">
                <a:solidFill>
                  <a:srgbClr val="FFDFCA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gammelgarden_museum_of_scandia</a:t>
            </a:r>
            <a:endParaRPr lang="en-US" sz="1200" b="1" i="1" spc="40" dirty="0">
              <a:solidFill>
                <a:srgbClr val="FFDFCA"/>
              </a:solidFill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A24389-CCE0-6F17-2EF4-94520B4B318F}"/>
              </a:ext>
            </a:extLst>
          </p:cNvPr>
          <p:cNvSpPr txBox="1"/>
          <p:nvPr/>
        </p:nvSpPr>
        <p:spPr>
          <a:xfrm>
            <a:off x="1110837" y="14500854"/>
            <a:ext cx="7969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spc="-50" dirty="0">
                <a:solidFill>
                  <a:srgbClr val="FFDFCA"/>
                </a:solidFill>
                <a:latin typeface="Abadi" panose="020B0604020104020204" pitchFamily="34" charset="0"/>
              </a:rPr>
              <a:t>ASL Interpreters and Hearing-Assisted Listening Devices Available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FCC88-DE95-BD28-D9E4-BF2D37E3C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092" y="14879556"/>
            <a:ext cx="1808308" cy="2345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B1A7B2-AA24-AB4A-19A7-D0054F646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78401"/>
            <a:ext cx="2026921" cy="23440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716DAD-F168-937A-452F-810497E61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642" y="3185145"/>
            <a:ext cx="2432758" cy="13966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CF4B3E-68AF-5B7A-3986-AE7AEC21CB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99" y="14878401"/>
            <a:ext cx="3935493" cy="234814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1280232E-E7F9-723D-5F2A-4A1D99071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333"/>
            <a:ext cx="3526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E434668-32D1-C5DD-6750-339DDD36A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067"/>
            <a:ext cx="3526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4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7094</TotalTime>
  <Words>761</Words>
  <Application>Microsoft Office PowerPoint</Application>
  <PresentationFormat>Custom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Abadi</vt:lpstr>
      <vt:lpstr>Abadi Extra Light</vt:lpstr>
      <vt:lpstr>Arial</vt:lpstr>
      <vt:lpstr>Calibri</vt:lpstr>
      <vt:lpstr>Calibri Light</vt:lpstr>
      <vt:lpstr>Edwardian Script ITC</vt:lpstr>
      <vt:lpstr>Garamond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Rodsjo</dc:creator>
  <cp:lastModifiedBy>Ann Rinkenberger</cp:lastModifiedBy>
  <cp:revision>148</cp:revision>
  <dcterms:created xsi:type="dcterms:W3CDTF">2022-08-08T22:11:44Z</dcterms:created>
  <dcterms:modified xsi:type="dcterms:W3CDTF">2024-07-19T17:03:18Z</dcterms:modified>
</cp:coreProperties>
</file>